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handoutMasterIdLst>
    <p:handoutMasterId r:id="rId88"/>
  </p:handoutMasterIdLst>
  <p:sldIdLst>
    <p:sldId id="256" r:id="rId2"/>
    <p:sldId id="358" r:id="rId3"/>
    <p:sldId id="357" r:id="rId4"/>
    <p:sldId id="359" r:id="rId5"/>
    <p:sldId id="360" r:id="rId6"/>
    <p:sldId id="258" r:id="rId7"/>
    <p:sldId id="260" r:id="rId8"/>
    <p:sldId id="289" r:id="rId9"/>
    <p:sldId id="290" r:id="rId10"/>
    <p:sldId id="262" r:id="rId11"/>
    <p:sldId id="263" r:id="rId12"/>
    <p:sldId id="292" r:id="rId13"/>
    <p:sldId id="309" r:id="rId14"/>
    <p:sldId id="368" r:id="rId15"/>
    <p:sldId id="369" r:id="rId16"/>
    <p:sldId id="266" r:id="rId17"/>
    <p:sldId id="291" r:id="rId18"/>
    <p:sldId id="361" r:id="rId19"/>
    <p:sldId id="265" r:id="rId20"/>
    <p:sldId id="267" r:id="rId21"/>
    <p:sldId id="271" r:id="rId22"/>
    <p:sldId id="295" r:id="rId23"/>
    <p:sldId id="269" r:id="rId24"/>
    <p:sldId id="296" r:id="rId25"/>
    <p:sldId id="276" r:id="rId26"/>
    <p:sldId id="277" r:id="rId27"/>
    <p:sldId id="278" r:id="rId28"/>
    <p:sldId id="270" r:id="rId29"/>
    <p:sldId id="264" r:id="rId30"/>
    <p:sldId id="298" r:id="rId31"/>
    <p:sldId id="299" r:id="rId32"/>
    <p:sldId id="300" r:id="rId33"/>
    <p:sldId id="307" r:id="rId34"/>
    <p:sldId id="308" r:id="rId35"/>
    <p:sldId id="302" r:id="rId36"/>
    <p:sldId id="303" r:id="rId37"/>
    <p:sldId id="304" r:id="rId38"/>
    <p:sldId id="305" r:id="rId39"/>
    <p:sldId id="306" r:id="rId40"/>
    <p:sldId id="273" r:id="rId41"/>
    <p:sldId id="275" r:id="rId42"/>
    <p:sldId id="287" r:id="rId43"/>
    <p:sldId id="311" r:id="rId44"/>
    <p:sldId id="313" r:id="rId45"/>
    <p:sldId id="314" r:id="rId46"/>
    <p:sldId id="315" r:id="rId47"/>
    <p:sldId id="317" r:id="rId48"/>
    <p:sldId id="316" r:id="rId49"/>
    <p:sldId id="318" r:id="rId50"/>
    <p:sldId id="320" r:id="rId51"/>
    <p:sldId id="319" r:id="rId52"/>
    <p:sldId id="322" r:id="rId53"/>
    <p:sldId id="323" r:id="rId54"/>
    <p:sldId id="326" r:id="rId55"/>
    <p:sldId id="327" r:id="rId56"/>
    <p:sldId id="324" r:id="rId57"/>
    <p:sldId id="328" r:id="rId58"/>
    <p:sldId id="329" r:id="rId59"/>
    <p:sldId id="330" r:id="rId60"/>
    <p:sldId id="331" r:id="rId61"/>
    <p:sldId id="332" r:id="rId62"/>
    <p:sldId id="333" r:id="rId63"/>
    <p:sldId id="334" r:id="rId64"/>
    <p:sldId id="335" r:id="rId65"/>
    <p:sldId id="338" r:id="rId66"/>
    <p:sldId id="336" r:id="rId67"/>
    <p:sldId id="339" r:id="rId68"/>
    <p:sldId id="337" r:id="rId69"/>
    <p:sldId id="340" r:id="rId70"/>
    <p:sldId id="341" r:id="rId71"/>
    <p:sldId id="346" r:id="rId72"/>
    <p:sldId id="342" r:id="rId73"/>
    <p:sldId id="343" r:id="rId74"/>
    <p:sldId id="344" r:id="rId75"/>
    <p:sldId id="345" r:id="rId76"/>
    <p:sldId id="347" r:id="rId77"/>
    <p:sldId id="348" r:id="rId78"/>
    <p:sldId id="363" r:id="rId79"/>
    <p:sldId id="349" r:id="rId80"/>
    <p:sldId id="366" r:id="rId81"/>
    <p:sldId id="350" r:id="rId82"/>
    <p:sldId id="354" r:id="rId83"/>
    <p:sldId id="356" r:id="rId84"/>
    <p:sldId id="362" r:id="rId85"/>
    <p:sldId id="365" r:id="rId86"/>
    <p:sldId id="367" r:id="rId8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1192C"/>
    <a:srgbClr val="91062F"/>
    <a:srgbClr val="C6AA76"/>
    <a:srgbClr val="641A2B"/>
    <a:srgbClr val="D95F02"/>
    <a:srgbClr val="63666A"/>
    <a:srgbClr val="ED1C2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41"/>
    <p:restoredTop sz="94674"/>
  </p:normalViewPr>
  <p:slideViewPr>
    <p:cSldViewPr snapToGrid="0" snapToObjects="1">
      <p:cViewPr varScale="1">
        <p:scale>
          <a:sx n="122" d="100"/>
          <a:sy n="122" d="100"/>
        </p:scale>
        <p:origin x="552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9" d="100"/>
          <a:sy n="99" d="100"/>
        </p:scale>
        <p:origin x="3064" y="1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4194EE0-3DA0-FF41-B014-D87FC6F99A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711A9A-9AC4-7441-951B-3CD88141235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1BE40E2-F338-9648-82EF-A387275FB196}" type="datetimeFigureOut">
              <a:rPr lang="en-US" smtClean="0"/>
              <a:t>3/20/25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E8E2B9-C2A3-364E-AB01-A23DA4F812F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A4F082-E4FE-4440-BBE7-B2CB0C8338B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7BF018-99BE-2C44-9D53-A301FBDA6F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078894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20042F3-45E3-C64A-8917-D65872AEEBD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1559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5A06850-2410-F74F-A5A3-ED5AC0BD97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8E16E2E-4BDC-3A40-AF53-C57082AABA8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887940C-F6BC-7540-A7AC-D6B5CD13C80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274968" y="4763468"/>
            <a:ext cx="3229320" cy="13474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BE3B9C2-140F-274B-A3CD-C7E76B9746A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54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78EBAD8-83B5-474A-BC0A-C00E676CA4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226647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AF407-A53B-8448-8C9F-AC9786B501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275B5A-E7B5-A845-9826-C76D65979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774A0CA1-6136-1044-9F05-A77613C745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" name="Title Placeholder 3">
            <a:extLst>
              <a:ext uri="{FF2B5EF4-FFF2-40B4-BE49-F238E27FC236}">
                <a16:creationId xmlns:a16="http://schemas.microsoft.com/office/drawing/2014/main" id="{1D377038-4CCC-E043-A32E-18EA85FA8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03047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C3B83EFA-4FA2-9243-89DF-E9B4A07F7BC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42B851-F994-A24C-8A3E-3A61DE3C551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D90B654-6CE0-204D-96A0-CAF50BCE48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2555631"/>
            <a:ext cx="10515600" cy="1338629"/>
          </a:xfrm>
          <a:prstGeom prst="rect">
            <a:avLst/>
          </a:prstGeom>
        </p:spPr>
        <p:txBody>
          <a:bodyPr anchor="b"/>
          <a:lstStyle>
            <a:lvl1pPr algn="ctr">
              <a:defRPr sz="6000">
                <a:solidFill>
                  <a:schemeClr val="bg1"/>
                </a:solidFill>
                <a:latin typeface="Source Sans Pro" panose="020B0503030403020204" pitchFamily="34" charset="0"/>
                <a:ea typeface="Source Sans Pro" panose="020B0503030403020204" pitchFamily="34" charset="0"/>
              </a:defRPr>
            </a:lvl1pPr>
          </a:lstStyle>
          <a:p>
            <a:r>
              <a:rPr lang="en-US" dirty="0"/>
              <a:t>Click to Add Section Title</a:t>
            </a:r>
          </a:p>
        </p:txBody>
      </p:sp>
    </p:spTree>
    <p:extLst>
      <p:ext uri="{BB962C8B-B14F-4D97-AF65-F5344CB8AC3E}">
        <p14:creationId xmlns:p14="http://schemas.microsoft.com/office/powerpoint/2010/main" val="15664060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E11474D4-C862-A543-836A-0808952DBFBF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335F6F-4DF4-2242-9AB4-6F998541B5B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5584936" y="6355755"/>
            <a:ext cx="1003451" cy="418707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C4048F-6CF6-0244-AA3A-F0C4D3C101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D2C23D1-7064-F24F-9978-09F9347CF3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Source Sans Pro" panose="020B0503030403020204" pitchFamily="34" charset="0"/>
              </a:defRPr>
            </a:lvl1pPr>
          </a:lstStyle>
          <a:p>
            <a:fld id="{774A0CA1-6136-1044-9F05-A77613C7458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Title Placeholder 3">
            <a:extLst>
              <a:ext uri="{FF2B5EF4-FFF2-40B4-BE49-F238E27FC236}">
                <a16:creationId xmlns:a16="http://schemas.microsoft.com/office/drawing/2014/main" id="{3AEDBD1D-6722-6146-B29D-C363B7F84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906784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63666A"/>
          </a:solidFill>
          <a:latin typeface="Source Sans Pro" panose="020B0503030403020204" pitchFamily="34" charset="0"/>
          <a:ea typeface="Source Sans Pro" panose="020B0503030403020204" pitchFamily="34" charset="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rgbClr val="63666A"/>
          </a:solidFill>
          <a:latin typeface="Source Sans Pro" panose="020B0503030403020204" pitchFamily="34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rgbClr val="63666A"/>
          </a:solidFill>
          <a:latin typeface="Source Sans Pro" panose="020B0503030403020204" pitchFamily="34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rgbClr val="63666A"/>
          </a:solidFill>
          <a:latin typeface="Source Sans Pro" panose="020B0503030403020204" pitchFamily="34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63666A"/>
          </a:solidFill>
          <a:latin typeface="Source Sans Pro" panose="020B0503030403020204" pitchFamily="34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63666A"/>
          </a:solidFill>
          <a:latin typeface="Source Sans Pro" panose="020B0503030403020204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0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mixtape.scunning.com/" TargetMode="External"/><Relationship Id="rId2" Type="http://schemas.openxmlformats.org/officeDocument/2006/relationships/hyperlink" Target="https://theeffectbook.net/index.html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B0A475-CF8F-9B49-93AE-09DD8F9C7C6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49224" y="1122363"/>
            <a:ext cx="10200232" cy="1655762"/>
          </a:xfrm>
        </p:spPr>
        <p:txBody>
          <a:bodyPr>
            <a:normAutofit/>
          </a:bodyPr>
          <a:lstStyle/>
          <a:p>
            <a:r>
              <a:rPr lang="en-US" dirty="0"/>
              <a:t>Quasi-Experiments for Policy Evaluation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20C7F7-4FE0-5EC6-845A-82E8C7DA6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530" y="2778125"/>
            <a:ext cx="5862131" cy="322449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E68261E-7647-73D9-1FAC-01FAF9C2E587}"/>
              </a:ext>
            </a:extLst>
          </p:cNvPr>
          <p:cNvSpPr txBox="1"/>
          <p:nvPr/>
        </p:nvSpPr>
        <p:spPr>
          <a:xfrm>
            <a:off x="5636974" y="6002619"/>
            <a:ext cx="60992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Twitter, @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marcfbellemare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, https://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twitter.com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en-US" sz="1400" b="0" i="0" u="none" strike="noStrike" dirty="0" err="1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marcfbellemare</a:t>
            </a:r>
            <a:r>
              <a:rPr lang="en-US" sz="1400" b="0" i="0" u="none" strike="noStrike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/status/1642646775801556994?s=20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E09D67C-75B9-1161-2509-FD197D4F924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42193" y="3251090"/>
            <a:ext cx="3870937" cy="1030860"/>
          </a:xfrm>
        </p:spPr>
        <p:txBody>
          <a:bodyPr>
            <a:noAutofit/>
          </a:bodyPr>
          <a:lstStyle/>
          <a:p>
            <a:r>
              <a:rPr lang="en-US" sz="3200" dirty="0"/>
              <a:t>Lee Kennedy-Shaffer</a:t>
            </a:r>
          </a:p>
          <a:p>
            <a:r>
              <a:rPr lang="en-US" sz="3200" dirty="0"/>
              <a:t>Course Week 11</a:t>
            </a:r>
          </a:p>
        </p:txBody>
      </p:sp>
    </p:spTree>
    <p:extLst>
      <p:ext uri="{BB962C8B-B14F-4D97-AF65-F5344CB8AC3E}">
        <p14:creationId xmlns:p14="http://schemas.microsoft.com/office/powerpoint/2010/main" val="4938134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E140CCD-FA08-C93A-F8FB-578F910B7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Number of Innings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605C8BC-39E2-8901-26CA-DDD40D258D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648" y="1499641"/>
            <a:ext cx="7675456" cy="439419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1D79BB4-C398-4E7D-5A33-DD3811466E06}"/>
              </a:ext>
            </a:extLst>
          </p:cNvPr>
          <p:cNvSpPr txBox="1"/>
          <p:nvPr/>
        </p:nvSpPr>
        <p:spPr>
          <a:xfrm>
            <a:off x="2553196" y="5893840"/>
            <a:ext cx="376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Data: </a:t>
            </a:r>
            <a:r>
              <a:rPr lang="en-US" dirty="0" err="1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www.retrosheets.org</a:t>
            </a:r>
            <a:r>
              <a:rPr lang="en-US" dirty="0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/</a:t>
            </a:r>
            <a:r>
              <a:rPr lang="en-US" dirty="0" err="1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gamelogs</a:t>
            </a:r>
            <a:endParaRPr lang="en-US" dirty="0">
              <a:solidFill>
                <a:srgbClr val="63666A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49E4A14-AD50-66A0-2F6C-91F2CBF2019A}"/>
              </a:ext>
            </a:extLst>
          </p:cNvPr>
          <p:cNvSpPr txBox="1"/>
          <p:nvPr/>
        </p:nvSpPr>
        <p:spPr>
          <a:xfrm>
            <a:off x="8471104" y="3096575"/>
            <a:ext cx="338047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Predictions: Jim Albert, https://</a:t>
            </a:r>
            <a:r>
              <a:rPr lang="en-US" dirty="0" err="1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baseballwithr.wordpress.com</a:t>
            </a:r>
            <a:r>
              <a:rPr lang="en-US" dirty="0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/2020/07/13/</a:t>
            </a:r>
            <a:r>
              <a:rPr lang="en-US" dirty="0" err="1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mlbs</a:t>
            </a:r>
            <a:r>
              <a:rPr lang="en-US" dirty="0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-new-extra-inning-rule/</a:t>
            </a:r>
          </a:p>
        </p:txBody>
      </p:sp>
    </p:spTree>
    <p:extLst>
      <p:ext uri="{BB962C8B-B14F-4D97-AF65-F5344CB8AC3E}">
        <p14:creationId xmlns:p14="http://schemas.microsoft.com/office/powerpoint/2010/main" val="39275766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5987E-C295-FDB2-C0FF-79861C7F50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Possible Analyses</a:t>
            </a:r>
          </a:p>
        </p:txBody>
      </p:sp>
    </p:spTree>
    <p:extLst>
      <p:ext uri="{BB962C8B-B14F-4D97-AF65-F5344CB8AC3E}">
        <p14:creationId xmlns:p14="http://schemas.microsoft.com/office/powerpoint/2010/main" val="19782506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962FB93-5AB3-0E0D-067D-55915D598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is the effect of this change </a:t>
            </a:r>
            <a:r>
              <a:rPr lang="en-US" i="1" dirty="0"/>
              <a:t>on the average time of extra-inning games?</a:t>
            </a:r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30DCE5-C77E-CA45-2E38-EC9B1C8AC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Goal</a:t>
            </a:r>
          </a:p>
        </p:txBody>
      </p:sp>
    </p:spTree>
    <p:extLst>
      <p:ext uri="{BB962C8B-B14F-4D97-AF65-F5344CB8AC3E}">
        <p14:creationId xmlns:p14="http://schemas.microsoft.com/office/powerpoint/2010/main" val="21023281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DF493EC-E72A-93C3-67FB-E4C613956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Change in innings times average time per inning</a:t>
            </a:r>
          </a:p>
          <a:p>
            <a:pPr lvl="1"/>
            <a:r>
              <a:rPr lang="en-US" dirty="0"/>
              <a:t>Assumes average time per inning does not change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9BFE784-1017-D1C6-567F-EC948BA4B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Options</a:t>
            </a:r>
          </a:p>
        </p:txBody>
      </p:sp>
    </p:spTree>
    <p:extLst>
      <p:ext uri="{BB962C8B-B14F-4D97-AF65-F5344CB8AC3E}">
        <p14:creationId xmlns:p14="http://schemas.microsoft.com/office/powerpoint/2010/main" val="20012237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EF9F83-D509-64A2-782C-10180A8CA5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2D26397-A888-71B1-F111-13DCEA53483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Compare to previous season</a:t>
                </a:r>
              </a:p>
              <a:p>
                <a:pPr lvl="1"/>
                <a:r>
                  <a:rPr lang="en-US" dirty="0"/>
                  <a:t>Assumes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2019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2020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2021</m:t>
                            </m:r>
                          </m:sub>
                        </m:sSub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</m:d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2021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2021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̅"/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2019</m:t>
                        </m:r>
                      </m:sub>
                    </m:sSub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E2D26397-A888-71B1-F111-13DCEA53483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689" t="-31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E40E2879-4E5C-3E3F-F9D3-FEE2D5C6C0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Options</a:t>
            </a:r>
          </a:p>
        </p:txBody>
      </p:sp>
    </p:spTree>
    <p:extLst>
      <p:ext uri="{BB962C8B-B14F-4D97-AF65-F5344CB8AC3E}">
        <p14:creationId xmlns:p14="http://schemas.microsoft.com/office/powerpoint/2010/main" val="19597020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C4C8A1-879C-28DD-72F8-976A72949C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01A244A-3360-A516-C23C-45D3133FC2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Compare to modelled trend from pre-change</a:t>
            </a:r>
          </a:p>
          <a:p>
            <a:pPr lvl="1"/>
            <a:r>
              <a:rPr lang="en-US" i="1" dirty="0"/>
              <a:t>Interrupted time series</a:t>
            </a:r>
          </a:p>
          <a:p>
            <a:pPr lvl="1"/>
            <a:r>
              <a:rPr lang="en-US" dirty="0"/>
              <a:t>Assumes that trend continues for counterfactual unaffected unit</a:t>
            </a:r>
          </a:p>
          <a:p>
            <a:pPr lvl="1"/>
            <a:r>
              <a:rPr lang="en-US" dirty="0"/>
              <a:t>Using a regression model with time as predictor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CE80545-AB01-3083-EF26-3AF2DE0606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Analysis Options</a:t>
            </a:r>
          </a:p>
        </p:txBody>
      </p:sp>
    </p:spTree>
    <p:extLst>
      <p:ext uri="{BB962C8B-B14F-4D97-AF65-F5344CB8AC3E}">
        <p14:creationId xmlns:p14="http://schemas.microsoft.com/office/powerpoint/2010/main" val="5621480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9AB6EF-1042-BDAF-0670-EA9FD97C0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Season (Time) Series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0A62B52B-043B-639E-4CAB-DCEEE5E7F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8272" y="1489487"/>
            <a:ext cx="7675456" cy="43941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68C405-9196-A5FD-A050-647AF36DA969}"/>
              </a:ext>
            </a:extLst>
          </p:cNvPr>
          <p:cNvSpPr txBox="1"/>
          <p:nvPr/>
        </p:nvSpPr>
        <p:spPr>
          <a:xfrm>
            <a:off x="4279755" y="5884760"/>
            <a:ext cx="376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Data: </a:t>
            </a:r>
            <a:r>
              <a:rPr lang="en-US" dirty="0" err="1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www.retrosheets.org</a:t>
            </a:r>
            <a:r>
              <a:rPr lang="en-US" dirty="0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/</a:t>
            </a:r>
            <a:r>
              <a:rPr lang="en-US" dirty="0" err="1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gamelogs</a:t>
            </a:r>
            <a:endParaRPr lang="en-US" dirty="0">
              <a:solidFill>
                <a:srgbClr val="63666A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D18162-6D61-063B-B648-39B67CDA1780}"/>
              </a:ext>
            </a:extLst>
          </p:cNvPr>
          <p:cNvSpPr/>
          <p:nvPr/>
        </p:nvSpPr>
        <p:spPr>
          <a:xfrm>
            <a:off x="2859933" y="3832697"/>
            <a:ext cx="6935820" cy="153581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CC2D47-744A-1DA4-B3BF-8F2B2B10A059}"/>
              </a:ext>
            </a:extLst>
          </p:cNvPr>
          <p:cNvSpPr txBox="1"/>
          <p:nvPr/>
        </p:nvSpPr>
        <p:spPr>
          <a:xfrm>
            <a:off x="10079421" y="2627586"/>
            <a:ext cx="1933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Observed treated unit</a:t>
            </a:r>
          </a:p>
        </p:txBody>
      </p:sp>
    </p:spTree>
    <p:extLst>
      <p:ext uri="{BB962C8B-B14F-4D97-AF65-F5344CB8AC3E}">
        <p14:creationId xmlns:p14="http://schemas.microsoft.com/office/powerpoint/2010/main" val="24215693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9AB6EF-1042-BDAF-0670-EA9FD97C0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Season (Time) Series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0A62B52B-043B-639E-4CAB-DCEEE5E7F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8272" y="1489487"/>
            <a:ext cx="7675456" cy="43941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68C405-9196-A5FD-A050-647AF36DA969}"/>
              </a:ext>
            </a:extLst>
          </p:cNvPr>
          <p:cNvSpPr txBox="1"/>
          <p:nvPr/>
        </p:nvSpPr>
        <p:spPr>
          <a:xfrm>
            <a:off x="4279755" y="5884760"/>
            <a:ext cx="376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Data: </a:t>
            </a:r>
            <a:r>
              <a:rPr lang="en-US" dirty="0" err="1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www.retrosheets.org</a:t>
            </a:r>
            <a:r>
              <a:rPr lang="en-US" dirty="0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/</a:t>
            </a:r>
            <a:r>
              <a:rPr lang="en-US" dirty="0" err="1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gamelogs</a:t>
            </a:r>
            <a:endParaRPr lang="en-US" dirty="0">
              <a:solidFill>
                <a:srgbClr val="63666A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64E2BCA-661D-3AC8-8A4F-C527FCC151C9}"/>
              </a:ext>
            </a:extLst>
          </p:cNvPr>
          <p:cNvSpPr txBox="1"/>
          <p:nvPr/>
        </p:nvSpPr>
        <p:spPr>
          <a:xfrm>
            <a:off x="10079421" y="2627586"/>
            <a:ext cx="1933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Observed treated unit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A45354-2C44-1E03-1202-BD9689176159}"/>
              </a:ext>
            </a:extLst>
          </p:cNvPr>
          <p:cNvSpPr txBox="1"/>
          <p:nvPr/>
        </p:nvSpPr>
        <p:spPr>
          <a:xfrm>
            <a:off x="9933728" y="3967655"/>
            <a:ext cx="19339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Observed untreated unit</a:t>
            </a:r>
          </a:p>
        </p:txBody>
      </p:sp>
    </p:spTree>
    <p:extLst>
      <p:ext uri="{BB962C8B-B14F-4D97-AF65-F5344CB8AC3E}">
        <p14:creationId xmlns:p14="http://schemas.microsoft.com/office/powerpoint/2010/main" val="128552950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46BB7-6686-D68E-D191-6DC093DE1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Difference-in-Differences</a:t>
            </a:r>
          </a:p>
        </p:txBody>
      </p:sp>
    </p:spTree>
    <p:extLst>
      <p:ext uri="{BB962C8B-B14F-4D97-AF65-F5344CB8AC3E}">
        <p14:creationId xmlns:p14="http://schemas.microsoft.com/office/powerpoint/2010/main" val="34140462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4845A0EE-C4C8-4AE1-B3C6-1261368AC0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468548" cy="6858000"/>
          </a:xfrm>
          <a:prstGeom prst="rect">
            <a:avLst/>
          </a:prstGeom>
          <a:solidFill>
            <a:srgbClr val="6E5D5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Text&#10;&#10;Description automatically generated with low confidence">
            <a:extLst>
              <a:ext uri="{FF2B5EF4-FFF2-40B4-BE49-F238E27FC236}">
                <a16:creationId xmlns:a16="http://schemas.microsoft.com/office/drawing/2014/main" id="{74F730E8-E7F8-5982-A975-7794384BC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0958" y="282575"/>
            <a:ext cx="5459413" cy="159861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597DE64-019B-AC88-E1BF-77BAF4633C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888" y="640080"/>
            <a:ext cx="4982772" cy="557881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1854: Baseball in New York,</a:t>
            </a:r>
            <a:b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Cholera in London</a:t>
            </a:r>
            <a:b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(and also New York)</a:t>
            </a:r>
          </a:p>
        </p:txBody>
      </p:sp>
      <p:pic>
        <p:nvPicPr>
          <p:cNvPr id="13" name="Picture 12" descr="Map&#10;&#10;Description automatically generated with medium confidence">
            <a:extLst>
              <a:ext uri="{FF2B5EF4-FFF2-40B4-BE49-F238E27FC236}">
                <a16:creationId xmlns:a16="http://schemas.microsoft.com/office/drawing/2014/main" id="{CC87373D-4606-C1FA-F51B-5AC3A5F971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0831" y="1814647"/>
            <a:ext cx="5908140" cy="4404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671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845DBCE-D7CE-9208-DE34-1B9AE45D75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Quasi-Experiments in General</a:t>
            </a:r>
          </a:p>
          <a:p>
            <a:pPr lvl="1"/>
            <a:r>
              <a:rPr lang="en-US" dirty="0"/>
              <a:t>Baseball’s Rule Changes</a:t>
            </a:r>
          </a:p>
          <a:p>
            <a:pPr lvl="1"/>
            <a:r>
              <a:rPr lang="en-US" dirty="0"/>
              <a:t>Possible Analyses</a:t>
            </a:r>
          </a:p>
          <a:p>
            <a:r>
              <a:rPr lang="en-US" dirty="0"/>
              <a:t>Difference-in-Differences</a:t>
            </a:r>
          </a:p>
          <a:p>
            <a:pPr lvl="1"/>
            <a:r>
              <a:rPr lang="en-US" dirty="0"/>
              <a:t>Complicating Assumptions</a:t>
            </a:r>
          </a:p>
          <a:p>
            <a:r>
              <a:rPr lang="en-US" dirty="0"/>
              <a:t>Synthetic Control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B830567-31E3-8C67-A8BF-089E7F1EA5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311002826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0945AA-45B9-53BD-95A9-64B35CCA7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Difference-in-Differences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4D7371-40AA-0996-E483-3CED7E7689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8272" y="1489487"/>
            <a:ext cx="7675456" cy="43941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6F211B-5B22-1AEE-B403-C06E3497E7BA}"/>
              </a:ext>
            </a:extLst>
          </p:cNvPr>
          <p:cNvSpPr txBox="1"/>
          <p:nvPr/>
        </p:nvSpPr>
        <p:spPr>
          <a:xfrm>
            <a:off x="4213761" y="5883686"/>
            <a:ext cx="376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Data: </a:t>
            </a:r>
            <a:r>
              <a:rPr lang="en-US" dirty="0" err="1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www.retrosheets.org</a:t>
            </a:r>
            <a:r>
              <a:rPr lang="en-US" dirty="0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/</a:t>
            </a:r>
            <a:r>
              <a:rPr lang="en-US" dirty="0" err="1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gamelogs</a:t>
            </a:r>
            <a:endParaRPr lang="en-US" dirty="0">
              <a:solidFill>
                <a:srgbClr val="63666A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586DC8-965C-0EBF-8387-A37108801FD6}"/>
              </a:ext>
            </a:extLst>
          </p:cNvPr>
          <p:cNvSpPr txBox="1"/>
          <p:nvPr/>
        </p:nvSpPr>
        <p:spPr>
          <a:xfrm>
            <a:off x="8734320" y="2232375"/>
            <a:ext cx="1309793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rgbClr val="D95F0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Effect</a:t>
            </a:r>
          </a:p>
          <a:p>
            <a:pPr algn="l"/>
            <a:r>
              <a:rPr lang="en-US" sz="2400" dirty="0">
                <a:solidFill>
                  <a:srgbClr val="D95F0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Estimate</a:t>
            </a:r>
          </a:p>
        </p:txBody>
      </p:sp>
    </p:spTree>
    <p:extLst>
      <p:ext uri="{BB962C8B-B14F-4D97-AF65-F5344CB8AC3E}">
        <p14:creationId xmlns:p14="http://schemas.microsoft.com/office/powerpoint/2010/main" val="26800494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D49F23B-55F7-CEED-3ED5-D1E54E3ED4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Estimate (Minutes)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9B06949B-705A-8B4B-B771-0A6F2F51F12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27837876"/>
              </p:ext>
            </p:extLst>
          </p:nvPr>
        </p:nvGraphicFramePr>
        <p:xfrm>
          <a:off x="643467" y="1438226"/>
          <a:ext cx="10905068" cy="4503810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3520633">
                  <a:extLst>
                    <a:ext uri="{9D8B030D-6E8A-4147-A177-3AD203B41FA5}">
                      <a16:colId xmlns:a16="http://schemas.microsoft.com/office/drawing/2014/main" val="4259409584"/>
                    </a:ext>
                  </a:extLst>
                </a:gridCol>
                <a:gridCol w="1927450">
                  <a:extLst>
                    <a:ext uri="{9D8B030D-6E8A-4147-A177-3AD203B41FA5}">
                      <a16:colId xmlns:a16="http://schemas.microsoft.com/office/drawing/2014/main" val="4051034612"/>
                    </a:ext>
                  </a:extLst>
                </a:gridCol>
                <a:gridCol w="1927450">
                  <a:extLst>
                    <a:ext uri="{9D8B030D-6E8A-4147-A177-3AD203B41FA5}">
                      <a16:colId xmlns:a16="http://schemas.microsoft.com/office/drawing/2014/main" val="4243403421"/>
                    </a:ext>
                  </a:extLst>
                </a:gridCol>
                <a:gridCol w="3529535">
                  <a:extLst>
                    <a:ext uri="{9D8B030D-6E8A-4147-A177-3AD203B41FA5}">
                      <a16:colId xmlns:a16="http://schemas.microsoft.com/office/drawing/2014/main" val="2174205774"/>
                    </a:ext>
                  </a:extLst>
                </a:gridCol>
              </a:tblGrid>
              <a:tr h="1273278">
                <a:tc>
                  <a:txBody>
                    <a:bodyPr/>
                    <a:lstStyle/>
                    <a:p>
                      <a:pPr algn="l"/>
                      <a:r>
                        <a:rPr lang="en-US" sz="3200" b="0" cap="none" spc="0">
                          <a:solidFill>
                            <a:schemeClr val="tx1"/>
                          </a:solidFill>
                        </a:rPr>
                        <a:t>Game Type</a:t>
                      </a:r>
                    </a:p>
                  </a:txBody>
                  <a:tcPr marL="88015" marR="88015" marT="88015" marB="176029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200" b="0" cap="none" spc="0">
                          <a:solidFill>
                            <a:schemeClr val="tx1"/>
                          </a:solidFill>
                        </a:rPr>
                        <a:t>2019</a:t>
                      </a:r>
                    </a:p>
                  </a:txBody>
                  <a:tcPr marL="88015" marR="88015" marT="88015" marB="176029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200" b="0" cap="none" spc="0" dirty="0">
                          <a:solidFill>
                            <a:schemeClr val="tx1"/>
                          </a:solidFill>
                        </a:rPr>
                        <a:t>2021</a:t>
                      </a:r>
                    </a:p>
                  </a:txBody>
                  <a:tcPr marL="88015" marR="88015" marT="88015" marB="176029" anchor="b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200" b="0" cap="none" spc="0" dirty="0">
                          <a:solidFill>
                            <a:schemeClr val="tx1"/>
                          </a:solidFill>
                        </a:rPr>
                        <a:t>Difference,</a:t>
                      </a:r>
                    </a:p>
                    <a:p>
                      <a:pPr algn="r"/>
                      <a:r>
                        <a:rPr lang="en-US" sz="3200" b="0" cap="none" spc="0" dirty="0">
                          <a:solidFill>
                            <a:schemeClr val="tx1"/>
                          </a:solidFill>
                        </a:rPr>
                        <a:t>2021–2019</a:t>
                      </a:r>
                      <a:endParaRPr lang="en-US" sz="3200" b="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8015" marR="88015" marT="88015" marB="176029" anchor="b"/>
                </a:tc>
                <a:extLst>
                  <a:ext uri="{0D108BD9-81ED-4DB2-BD59-A6C34878D82A}">
                    <a16:rowId xmlns:a16="http://schemas.microsoft.com/office/drawing/2014/main" val="1125408179"/>
                  </a:ext>
                </a:extLst>
              </a:tr>
              <a:tr h="1038573">
                <a:tc>
                  <a:txBody>
                    <a:bodyPr/>
                    <a:lstStyle/>
                    <a:p>
                      <a:r>
                        <a:rPr lang="en-US" sz="3200" cap="none" spc="0">
                          <a:solidFill>
                            <a:schemeClr val="tx1"/>
                          </a:solidFill>
                        </a:rPr>
                        <a:t>Regular</a:t>
                      </a:r>
                    </a:p>
                    <a:p>
                      <a:r>
                        <a:rPr lang="en-US" sz="3200" cap="none" spc="0">
                          <a:solidFill>
                            <a:schemeClr val="tx1"/>
                          </a:solidFill>
                        </a:rPr>
                        <a:t>(9-Inning)</a:t>
                      </a:r>
                    </a:p>
                  </a:txBody>
                  <a:tcPr marL="88015" marR="88015" marT="88015" marB="176029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200" cap="none" spc="0">
                          <a:solidFill>
                            <a:schemeClr val="tx1"/>
                          </a:solidFill>
                        </a:rPr>
                        <a:t>185.6</a:t>
                      </a:r>
                    </a:p>
                  </a:txBody>
                  <a:tcPr marL="88015" marR="88015" marT="88015" marB="176029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200" cap="none" spc="0">
                          <a:solidFill>
                            <a:schemeClr val="tx1"/>
                          </a:solidFill>
                        </a:rPr>
                        <a:t>190.1</a:t>
                      </a:r>
                    </a:p>
                  </a:txBody>
                  <a:tcPr marL="88015" marR="88015" marT="88015" marB="176029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200" cap="none" spc="0">
                          <a:solidFill>
                            <a:schemeClr val="tx1"/>
                          </a:solidFill>
                        </a:rPr>
                        <a:t>4.5</a:t>
                      </a:r>
                      <a:endParaRPr lang="en-US" sz="3200" i="1" cap="none" spc="0">
                        <a:solidFill>
                          <a:schemeClr val="tx1"/>
                        </a:solidFill>
                      </a:endParaRPr>
                    </a:p>
                  </a:txBody>
                  <a:tcPr marL="88015" marR="88015" marT="88015" marB="176029" anchor="ctr"/>
                </a:tc>
                <a:extLst>
                  <a:ext uri="{0D108BD9-81ED-4DB2-BD59-A6C34878D82A}">
                    <a16:rowId xmlns:a16="http://schemas.microsoft.com/office/drawing/2014/main" val="1073016596"/>
                  </a:ext>
                </a:extLst>
              </a:tr>
              <a:tr h="686514">
                <a:tc>
                  <a:txBody>
                    <a:bodyPr/>
                    <a:lstStyle/>
                    <a:p>
                      <a:r>
                        <a:rPr lang="en-US" sz="3200" cap="none" spc="0">
                          <a:solidFill>
                            <a:schemeClr val="tx1"/>
                          </a:solidFill>
                        </a:rPr>
                        <a:t>Extra Innings</a:t>
                      </a:r>
                    </a:p>
                  </a:txBody>
                  <a:tcPr marL="88015" marR="88015" marT="88015" marB="176029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200" cap="none" spc="0">
                          <a:solidFill>
                            <a:schemeClr val="tx1"/>
                          </a:solidFill>
                        </a:rPr>
                        <a:t>239.7</a:t>
                      </a:r>
                    </a:p>
                  </a:txBody>
                  <a:tcPr marL="88015" marR="88015" marT="88015" marB="176029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200" cap="none" spc="0">
                          <a:solidFill>
                            <a:schemeClr val="tx1"/>
                          </a:solidFill>
                        </a:rPr>
                        <a:t>229.5</a:t>
                      </a:r>
                    </a:p>
                  </a:txBody>
                  <a:tcPr marL="88015" marR="88015" marT="88015" marB="176029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200" cap="none" spc="0" dirty="0">
                          <a:solidFill>
                            <a:schemeClr val="tx1"/>
                          </a:solidFill>
                        </a:rPr>
                        <a:t>-10.1</a:t>
                      </a:r>
                      <a:endParaRPr lang="en-US" sz="3200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8015" marR="88015" marT="88015" marB="176029" anchor="ctr"/>
                </a:tc>
                <a:extLst>
                  <a:ext uri="{0D108BD9-81ED-4DB2-BD59-A6C34878D82A}">
                    <a16:rowId xmlns:a16="http://schemas.microsoft.com/office/drawing/2014/main" val="416059781"/>
                  </a:ext>
                </a:extLst>
              </a:tr>
              <a:tr h="1038573">
                <a:tc>
                  <a:txBody>
                    <a:bodyPr/>
                    <a:lstStyle/>
                    <a:p>
                      <a:r>
                        <a:rPr lang="en-US" sz="3200" cap="none" spc="0">
                          <a:solidFill>
                            <a:schemeClr val="tx1"/>
                          </a:solidFill>
                        </a:rPr>
                        <a:t>Difference,</a:t>
                      </a:r>
                    </a:p>
                    <a:p>
                      <a:r>
                        <a:rPr lang="en-US" sz="3200" cap="none" spc="0">
                          <a:solidFill>
                            <a:schemeClr val="tx1"/>
                          </a:solidFill>
                        </a:rPr>
                        <a:t>Extra–Regular</a:t>
                      </a:r>
                      <a:endParaRPr lang="en-US" sz="3200" i="1" cap="none" spc="0">
                        <a:solidFill>
                          <a:schemeClr val="tx1"/>
                        </a:solidFill>
                      </a:endParaRPr>
                    </a:p>
                  </a:txBody>
                  <a:tcPr marL="88015" marR="88015" marT="88015" marB="176029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200" cap="none" spc="0">
                          <a:solidFill>
                            <a:schemeClr val="tx1"/>
                          </a:solidFill>
                        </a:rPr>
                        <a:t>54.1</a:t>
                      </a:r>
                      <a:endParaRPr lang="en-US" sz="3200" i="1" cap="none" spc="0">
                        <a:solidFill>
                          <a:schemeClr val="tx1"/>
                        </a:solidFill>
                      </a:endParaRPr>
                    </a:p>
                  </a:txBody>
                  <a:tcPr marL="88015" marR="88015" marT="88015" marB="176029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200" cap="none" spc="0">
                          <a:solidFill>
                            <a:schemeClr val="tx1"/>
                          </a:solidFill>
                        </a:rPr>
                        <a:t>39.5</a:t>
                      </a:r>
                      <a:endParaRPr lang="en-US" sz="3200" i="1" cap="none" spc="0">
                        <a:solidFill>
                          <a:schemeClr val="tx1"/>
                        </a:solidFill>
                      </a:endParaRPr>
                    </a:p>
                  </a:txBody>
                  <a:tcPr marL="88015" marR="88015" marT="88015" marB="176029"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3200" b="1" cap="none" spc="0" dirty="0">
                          <a:solidFill>
                            <a:schemeClr val="tx1"/>
                          </a:solidFill>
                        </a:rPr>
                        <a:t>-14.6</a:t>
                      </a:r>
                      <a:endParaRPr lang="en-US" sz="3200" b="1" i="1" cap="none" spc="0" dirty="0">
                        <a:solidFill>
                          <a:schemeClr val="tx1"/>
                        </a:solidFill>
                      </a:endParaRPr>
                    </a:p>
                  </a:txBody>
                  <a:tcPr marL="88015" marR="88015" marT="88015" marB="176029" anchor="ctr"/>
                </a:tc>
                <a:extLst>
                  <a:ext uri="{0D108BD9-81ED-4DB2-BD59-A6C34878D82A}">
                    <a16:rowId xmlns:a16="http://schemas.microsoft.com/office/drawing/2014/main" val="1722480827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38A03130-F1E9-61E0-BE1F-8ACF6D57B9AD}"/>
              </a:ext>
            </a:extLst>
          </p:cNvPr>
          <p:cNvSpPr txBox="1"/>
          <p:nvPr/>
        </p:nvSpPr>
        <p:spPr>
          <a:xfrm>
            <a:off x="4213761" y="5871811"/>
            <a:ext cx="376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Data: </a:t>
            </a:r>
            <a:r>
              <a:rPr lang="en-US" dirty="0" err="1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www.retrosheets.org</a:t>
            </a:r>
            <a:r>
              <a:rPr lang="en-US" dirty="0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/</a:t>
            </a:r>
            <a:r>
              <a:rPr lang="en-US" dirty="0" err="1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gamelogs</a:t>
            </a:r>
            <a:endParaRPr lang="en-US" dirty="0">
              <a:solidFill>
                <a:srgbClr val="63666A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21030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71E9622-80F5-647A-300E-0F9238EA1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 for Counterfactual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871DDAA-68EF-A934-621D-05F264A597A0}"/>
              </a:ext>
            </a:extLst>
          </p:cNvPr>
          <p:cNvSpPr txBox="1">
            <a:spLocks/>
          </p:cNvSpPr>
          <p:nvPr/>
        </p:nvSpPr>
        <p:spPr>
          <a:xfrm>
            <a:off x="1324303" y="1825624"/>
            <a:ext cx="10515600" cy="30511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600" kern="1200">
                <a:solidFill>
                  <a:srgbClr val="63666A"/>
                </a:solidFill>
                <a:latin typeface="Source Sans Pro" panose="020B05030304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rgbClr val="63666A"/>
                </a:solidFill>
                <a:latin typeface="Source Sans Pro" panose="020B0503030403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63666A"/>
                </a:solidFill>
                <a:latin typeface="Source Sans Pro" panose="020B0503030403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63666A"/>
                </a:solidFill>
                <a:latin typeface="Source Sans Pro" panose="020B0503030403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63666A"/>
                </a:solidFill>
                <a:latin typeface="Source Sans Pro" panose="020B05030304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>
              <a:buFont typeface="+mj-lt"/>
              <a:buAutoNum type="arabicPeriod"/>
            </a:pPr>
            <a:r>
              <a:rPr lang="en-US" dirty="0"/>
              <a:t>Exchangeability: in the </a:t>
            </a:r>
            <a:r>
              <a:rPr lang="en-US" b="1" dirty="0"/>
              <a:t>trends</a:t>
            </a:r>
            <a:r>
              <a:rPr lang="en-US" dirty="0"/>
              <a:t> of the potential outcomes</a:t>
            </a:r>
          </a:p>
          <a:p>
            <a:pPr marL="742950" indent="-742950">
              <a:buFont typeface="+mj-lt"/>
              <a:buAutoNum type="arabicPeriod"/>
            </a:pPr>
            <a:r>
              <a:rPr lang="en-US" dirty="0"/>
              <a:t>Consistency: policy affects only treated units and only in treated time periods (no anticipation, no spillover)</a:t>
            </a:r>
          </a:p>
        </p:txBody>
      </p:sp>
    </p:spTree>
    <p:extLst>
      <p:ext uri="{BB962C8B-B14F-4D97-AF65-F5344CB8AC3E}">
        <p14:creationId xmlns:p14="http://schemas.microsoft.com/office/powerpoint/2010/main" val="25773952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186F1A7-D4F5-8B7A-8CF8-A07384CB90C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5642" y="1825625"/>
                <a:ext cx="11673444" cy="94132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𝐸𝑥𝑡𝑟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𝑃𝑜𝑠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𝐸𝑥𝑡𝑟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𝑃𝑜𝑠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F186F1A7-D4F5-8B7A-8CF8-A07384CB90C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5642" y="1825625"/>
                <a:ext cx="11673444" cy="94132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itle 2">
            <a:extLst>
              <a:ext uri="{FF2B5EF4-FFF2-40B4-BE49-F238E27FC236}">
                <a16:creationId xmlns:a16="http://schemas.microsoft.com/office/drawing/2014/main" id="{3065D68D-90E4-F391-23B3-F8E3F02028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Statistical Formulation</a:t>
            </a:r>
          </a:p>
        </p:txBody>
      </p:sp>
      <p:pic>
        <p:nvPicPr>
          <p:cNvPr id="5" name="Picture 4" descr="Table&#10;&#10;Description automatically generated with low confidence">
            <a:extLst>
              <a:ext uri="{FF2B5EF4-FFF2-40B4-BE49-F238E27FC236}">
                <a16:creationId xmlns:a16="http://schemas.microsoft.com/office/drawing/2014/main" id="{FB3EC4D5-C796-5A8E-9144-AF307F1B9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2150" y="2901888"/>
            <a:ext cx="5727700" cy="1790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C3C787-E415-6667-F48D-793A178E960F}"/>
              </a:ext>
            </a:extLst>
          </p:cNvPr>
          <p:cNvSpPr txBox="1"/>
          <p:nvPr/>
        </p:nvSpPr>
        <p:spPr>
          <a:xfrm>
            <a:off x="1229096" y="5070764"/>
            <a:ext cx="104265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95% CI (clustered by home team): (-20.9, -8.4) </a:t>
            </a:r>
          </a:p>
        </p:txBody>
      </p:sp>
    </p:spTree>
    <p:extLst>
      <p:ext uri="{BB962C8B-B14F-4D97-AF65-F5344CB8AC3E}">
        <p14:creationId xmlns:p14="http://schemas.microsoft.com/office/powerpoint/2010/main" val="26344041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925A4C8-B279-6E6D-32C6-2B2CE37BA0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Counterfactual from Regression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Content Placeholder 1">
                <a:extLst>
                  <a:ext uri="{FF2B5EF4-FFF2-40B4-BE49-F238E27FC236}">
                    <a16:creationId xmlns:a16="http://schemas.microsoft.com/office/drawing/2014/main" id="{83465C0B-B7BC-EB37-5C7A-D51BDEAEBD2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5642" y="1825625"/>
                <a:ext cx="11673444" cy="94132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rgbClr val="63666A"/>
                    </a:solidFill>
                    <a:latin typeface="Source Sans Pro" panose="020B0503030403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rgbClr val="63666A"/>
                    </a:solidFill>
                    <a:latin typeface="Source Sans Pro" panose="020B0503030403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rgbClr val="63666A"/>
                    </a:solidFill>
                    <a:latin typeface="Source Sans Pro" panose="020B0503030403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rgbClr val="63666A"/>
                    </a:solidFill>
                    <a:latin typeface="Source Sans Pro" panose="020B0503030403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rgbClr val="63666A"/>
                    </a:solidFill>
                    <a:latin typeface="Source Sans Pro" panose="020B0503030403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𝐸𝑥𝑡𝑟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𝑃𝑜𝑠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𝐸𝑥𝑡𝑟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𝑃𝑜𝑠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Content Placeholder 1">
                <a:extLst>
                  <a:ext uri="{FF2B5EF4-FFF2-40B4-BE49-F238E27FC236}">
                    <a16:creationId xmlns:a16="http://schemas.microsoft.com/office/drawing/2014/main" id="{83465C0B-B7BC-EB37-5C7A-D51BDEAEBD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42" y="1825625"/>
                <a:ext cx="11673444" cy="94132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68447B9-25EB-1332-E9C7-EA3B73D6E6CD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5642" y="2901888"/>
                <a:ext cx="11673444" cy="180674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 fontScale="92500"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3600" kern="1200">
                    <a:solidFill>
                      <a:srgbClr val="63666A"/>
                    </a:solidFill>
                    <a:latin typeface="Source Sans Pro" panose="020B0503030403020204" pitchFamily="34" charset="0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3200" kern="1200">
                    <a:solidFill>
                      <a:srgbClr val="63666A"/>
                    </a:solidFill>
                    <a:latin typeface="Source Sans Pro" panose="020B0503030403020204" pitchFamily="34" charset="0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rgbClr val="63666A"/>
                    </a:solidFill>
                    <a:latin typeface="Source Sans Pro" panose="020B0503030403020204" pitchFamily="34" charset="0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rgbClr val="63666A"/>
                    </a:solidFill>
                    <a:latin typeface="Source Sans Pro" panose="020B0503030403020204" pitchFamily="34" charset="0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rgbClr val="63666A"/>
                    </a:solidFill>
                    <a:latin typeface="Source Sans Pro" panose="020B0503030403020204" pitchFamily="34" charset="0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([</m:t>
                          </m:r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] 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solidFill>
                            <a:srgbClr val="7030A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𝐸𝑥𝑡𝑟𝑎</m:t>
                              </m:r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𝑃𝑜𝑠𝑡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𝐸𝑥𝑡𝑟𝑎</m:t>
                              </m:r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𝑃𝑟𝑒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𝑅𝑒𝑔𝑢𝑙𝑎𝑟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𝑃𝑜𝑠𝑡</m:t>
                              </m:r>
                            </m:e>
                          </m:d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b="0" i="1" smtClean="0">
                              <a:solidFill>
                                <a:srgbClr val="7030A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𝑌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𝑅𝑒𝑔𝑢𝑙𝑎𝑟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b="0" i="1" smtClean="0">
                                  <a:solidFill>
                                    <a:srgbClr val="7030A0"/>
                                  </a:solidFill>
                                  <a:latin typeface="Cambria Math" panose="02040503050406030204" pitchFamily="18" charset="0"/>
                                </a:rPr>
                                <m:t>𝑃𝑟𝑒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Content Placeholder 1">
                <a:extLst>
                  <a:ext uri="{FF2B5EF4-FFF2-40B4-BE49-F238E27FC236}">
                    <a16:creationId xmlns:a16="http://schemas.microsoft.com/office/drawing/2014/main" id="{368447B9-25EB-1332-E9C7-EA3B73D6E6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5642" y="2901888"/>
                <a:ext cx="11673444" cy="1806746"/>
              </a:xfrm>
              <a:prstGeom prst="rect">
                <a:avLst/>
              </a:prstGeom>
              <a:blipFill>
                <a:blip r:embed="rId3"/>
                <a:stretch>
                  <a:fillRect t="-20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409840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D8A604E-77CA-2171-B69C-D8066EBD18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94336"/>
            <a:ext cx="10515600" cy="1178832"/>
          </a:xfrm>
          <a:solidFill>
            <a:srgbClr val="C6AA76"/>
          </a:solidFill>
          <a:ln>
            <a:noFill/>
          </a:ln>
        </p:spPr>
        <p:txBody>
          <a:bodyPr/>
          <a:lstStyle/>
          <a:p>
            <a:pPr marL="0" indent="0" algn="ctr">
              <a:buNone/>
            </a:pPr>
            <a:r>
              <a:rPr lang="en-US">
                <a:solidFill>
                  <a:srgbClr val="641A2B"/>
                </a:solidFill>
              </a:rPr>
              <a:t>DiD estimates the </a:t>
            </a:r>
            <a:r>
              <a:rPr lang="en-US" b="1">
                <a:solidFill>
                  <a:srgbClr val="641A2B"/>
                </a:solidFill>
              </a:rPr>
              <a:t>average treatment effect on the treated (ATT).</a:t>
            </a:r>
            <a:endParaRPr lang="en-US" dirty="0">
              <a:solidFill>
                <a:srgbClr val="641A2B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19D2831-136E-C90A-42AB-F2935999F4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Generalizability</a:t>
            </a:r>
          </a:p>
        </p:txBody>
      </p:sp>
    </p:spTree>
    <p:extLst>
      <p:ext uri="{BB962C8B-B14F-4D97-AF65-F5344CB8AC3E}">
        <p14:creationId xmlns:p14="http://schemas.microsoft.com/office/powerpoint/2010/main" val="44758141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99AB6EF-1042-BDAF-0670-EA9FD97C0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Parallel Trends Assumption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0A62B52B-043B-639E-4CAB-DCEEE5E7F7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8272" y="1489487"/>
            <a:ext cx="7675456" cy="43941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768C405-9196-A5FD-A050-647AF36DA969}"/>
              </a:ext>
            </a:extLst>
          </p:cNvPr>
          <p:cNvSpPr txBox="1"/>
          <p:nvPr/>
        </p:nvSpPr>
        <p:spPr>
          <a:xfrm>
            <a:off x="4279755" y="5884760"/>
            <a:ext cx="376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Data: </a:t>
            </a:r>
            <a:r>
              <a:rPr lang="en-US" dirty="0" err="1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www.retrosheets.org</a:t>
            </a:r>
            <a:r>
              <a:rPr lang="en-US" dirty="0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/</a:t>
            </a:r>
            <a:r>
              <a:rPr lang="en-US" dirty="0" err="1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gamelogs</a:t>
            </a:r>
            <a:endParaRPr lang="en-US" dirty="0">
              <a:solidFill>
                <a:srgbClr val="63666A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2586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A0945AA-45B9-53BD-95A9-64B35CCA78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Parallel Trends Assumption</a:t>
            </a:r>
          </a:p>
        </p:txBody>
      </p:sp>
      <p:pic>
        <p:nvPicPr>
          <p:cNvPr id="5" name="Content Placeholder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764D7371-40AA-0996-E483-3CED7E7689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8272" y="1489487"/>
            <a:ext cx="7675456" cy="43941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D6F211B-5B22-1AEE-B403-C06E3497E7BA}"/>
              </a:ext>
            </a:extLst>
          </p:cNvPr>
          <p:cNvSpPr txBox="1"/>
          <p:nvPr/>
        </p:nvSpPr>
        <p:spPr>
          <a:xfrm>
            <a:off x="4213761" y="5883686"/>
            <a:ext cx="376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Data: </a:t>
            </a:r>
            <a:r>
              <a:rPr lang="en-US" dirty="0" err="1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www.retrosheets.org</a:t>
            </a:r>
            <a:r>
              <a:rPr lang="en-US" dirty="0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/</a:t>
            </a:r>
            <a:r>
              <a:rPr lang="en-US" dirty="0" err="1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gamelogs</a:t>
            </a:r>
            <a:endParaRPr lang="en-US" dirty="0">
              <a:solidFill>
                <a:srgbClr val="63666A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AB441B2-B805-80C5-0DF4-03507C8D1A1C}"/>
              </a:ext>
            </a:extLst>
          </p:cNvPr>
          <p:cNvSpPr txBox="1"/>
          <p:nvPr/>
        </p:nvSpPr>
        <p:spPr>
          <a:xfrm>
            <a:off x="8787740" y="2303813"/>
            <a:ext cx="2398816" cy="8309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rgbClr val="D95F0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Effect Estimate:</a:t>
            </a:r>
          </a:p>
          <a:p>
            <a:pPr algn="l"/>
            <a:r>
              <a:rPr lang="en-US" sz="2400" dirty="0">
                <a:solidFill>
                  <a:srgbClr val="D95F02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-14.6 minutes</a:t>
            </a:r>
          </a:p>
        </p:txBody>
      </p:sp>
    </p:spTree>
    <p:extLst>
      <p:ext uri="{BB962C8B-B14F-4D97-AF65-F5344CB8AC3E}">
        <p14:creationId xmlns:p14="http://schemas.microsoft.com/office/powerpoint/2010/main" val="4589527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5ED07166-23FB-5FF6-ACE0-A1698EBF8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8579" y="1413696"/>
            <a:ext cx="7614841" cy="435133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82D9971-F841-723C-33F6-FF92E1258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Causal Uncertainty: Placebo Tests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5B9B3B-41F1-3504-2BD2-CD084A9DC9B1}"/>
              </a:ext>
            </a:extLst>
          </p:cNvPr>
          <p:cNvSpPr txBox="1"/>
          <p:nvPr/>
        </p:nvSpPr>
        <p:spPr>
          <a:xfrm>
            <a:off x="4213760" y="5765034"/>
            <a:ext cx="376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Data: </a:t>
            </a:r>
            <a:r>
              <a:rPr lang="en-US" dirty="0" err="1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www.retrosheets.org</a:t>
            </a:r>
            <a:r>
              <a:rPr lang="en-US" dirty="0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/</a:t>
            </a:r>
            <a:r>
              <a:rPr lang="en-US" dirty="0" err="1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gamelogs</a:t>
            </a:r>
            <a:endParaRPr lang="en-US" dirty="0">
              <a:solidFill>
                <a:srgbClr val="63666A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44899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274257-038C-0AF5-46B1-FD3B7B597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</a:t>
            </a:r>
            <a:r>
              <a:rPr lang="en-US" dirty="0" err="1"/>
              <a:t>Ain’t</a:t>
            </a:r>
            <a:r>
              <a:rPr lang="en-US" dirty="0"/>
              <a:t> Over </a:t>
            </a:r>
            <a:r>
              <a:rPr lang="en-US" dirty="0" err="1"/>
              <a:t>Til</a:t>
            </a:r>
            <a:r>
              <a:rPr lang="en-US" dirty="0"/>
              <a:t> It’s Over</a:t>
            </a:r>
          </a:p>
        </p:txBody>
      </p:sp>
    </p:spTree>
    <p:extLst>
      <p:ext uri="{BB962C8B-B14F-4D97-AF65-F5344CB8AC3E}">
        <p14:creationId xmlns:p14="http://schemas.microsoft.com/office/powerpoint/2010/main" val="37324236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117FD-8295-1647-98EC-F953CA1F8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Quasi-Experiments</a:t>
            </a:r>
          </a:p>
        </p:txBody>
      </p:sp>
    </p:spTree>
    <p:extLst>
      <p:ext uri="{BB962C8B-B14F-4D97-AF65-F5344CB8AC3E}">
        <p14:creationId xmlns:p14="http://schemas.microsoft.com/office/powerpoint/2010/main" val="389674287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CD8577-6DCE-8493-E399-392ED2FDD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Scale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C54768-2C00-ABC5-03C1-E5985327F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322" y="1485764"/>
            <a:ext cx="5407872" cy="17438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DD1132-0790-F5B8-F008-923D433C0E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34" b="35217"/>
          <a:stretch/>
        </p:blipFill>
        <p:spPr>
          <a:xfrm>
            <a:off x="6433194" y="1614791"/>
            <a:ext cx="4978400" cy="817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8357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BCD8577-6DCE-8493-E399-392ED2FDD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Scale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AC54768-2C00-ABC5-03C1-E5985327F1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322" y="1485764"/>
            <a:ext cx="5407872" cy="174381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DD1132-0790-F5B8-F008-923D433C0E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834" b="35217"/>
          <a:stretch/>
        </p:blipFill>
        <p:spPr>
          <a:xfrm>
            <a:off x="6433194" y="1614791"/>
            <a:ext cx="4978400" cy="81712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F61A0F19-A302-F410-15B9-61C1CA12EF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5642" y="3879558"/>
                <a:ext cx="11673444" cy="941326"/>
              </a:xfrm>
            </p:spPr>
            <p:txBody>
              <a:bodyPr>
                <a:normAutofit fontScale="92500"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⁡(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)=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𝐸𝑥𝑡𝑟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𝑃𝑜𝑠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𝐸𝑥𝑡𝑟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𝑃𝑜𝑠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Content Placeholder 1">
                <a:extLst>
                  <a:ext uri="{FF2B5EF4-FFF2-40B4-BE49-F238E27FC236}">
                    <a16:creationId xmlns:a16="http://schemas.microsoft.com/office/drawing/2014/main" id="{F61A0F19-A302-F410-15B9-61C1CA12EF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5642" y="3879558"/>
                <a:ext cx="11673444" cy="941326"/>
              </a:xfrm>
              <a:blipFill>
                <a:blip r:embed="rId4"/>
                <a:stretch>
                  <a:fillRect t="-4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112256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4AACD51-8350-E5EC-BA71-31EC58B22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Changing the Scale Changes the Assumptions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02478A-BD97-40E0-E2B4-0F88FAD970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027906"/>
            <a:ext cx="5464919" cy="3122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1315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3F41B4-04B9-D784-0C8F-8177E11F9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Trends: Linear?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8BA92-4A7C-B660-489D-0077721A4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345" y="365125"/>
            <a:ext cx="5458838" cy="545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494331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53F41B4-04B9-D784-0C8F-8177E11F98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Parallel Trends: Log?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7F8BA92-4A7C-B660-489D-0077721A414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81345" y="365125"/>
            <a:ext cx="5458838" cy="5458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636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D07166-23FB-5FF6-ACE0-A1698EBF8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738959" y="1413696"/>
            <a:ext cx="7614841" cy="435133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82D9971-F841-723C-33F6-FF92E1258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Log Scale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5B9B3B-41F1-3504-2BD2-CD084A9DC9B1}"/>
              </a:ext>
            </a:extLst>
          </p:cNvPr>
          <p:cNvSpPr txBox="1"/>
          <p:nvPr/>
        </p:nvSpPr>
        <p:spPr>
          <a:xfrm>
            <a:off x="5664140" y="5742111"/>
            <a:ext cx="376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Data: </a:t>
            </a:r>
            <a:r>
              <a:rPr lang="en-US" dirty="0" err="1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www.retrosheets.org</a:t>
            </a:r>
            <a:r>
              <a:rPr lang="en-US" dirty="0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/</a:t>
            </a:r>
            <a:r>
              <a:rPr lang="en-US" dirty="0" err="1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gamelogs</a:t>
            </a:r>
            <a:endParaRPr lang="en-US" dirty="0">
              <a:solidFill>
                <a:srgbClr val="63666A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54DB42-BE0E-40C0-EA1E-622C3871EAB5}"/>
                  </a:ext>
                </a:extLst>
              </p:cNvPr>
              <p:cNvSpPr txBox="1"/>
              <p:nvPr/>
            </p:nvSpPr>
            <p:spPr>
              <a:xfrm>
                <a:off x="1264596" y="2112798"/>
                <a:ext cx="1839543" cy="4542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63666A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 smtClean="0">
                                  <a:solidFill>
                                    <a:srgbClr val="63666A"/>
                                  </a:solidFill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rgbClr val="63666A"/>
                                  </a:solidFill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rgbClr val="63666A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63666A"/>
                          </a:solidFill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=−0.06</m:t>
                      </m:r>
                    </m:oMath>
                  </m:oMathPara>
                </a14:m>
                <a:endParaRPr lang="en-US" sz="2800" b="0" dirty="0">
                  <a:solidFill>
                    <a:srgbClr val="63666A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54DB42-BE0E-40C0-EA1E-622C3871E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596" y="2112798"/>
                <a:ext cx="1839543" cy="454227"/>
              </a:xfrm>
              <a:prstGeom prst="rect">
                <a:avLst/>
              </a:prstGeom>
              <a:blipFill>
                <a:blip r:embed="rId3"/>
                <a:stretch>
                  <a:fillRect l="-6849" t="-21622" r="-4110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452235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D07166-23FB-5FF6-ACE0-A1698EBF8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738959" y="1413696"/>
            <a:ext cx="7614841" cy="435133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82D9971-F841-723C-33F6-FF92E1258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Log Scale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5B9B3B-41F1-3504-2BD2-CD084A9DC9B1}"/>
              </a:ext>
            </a:extLst>
          </p:cNvPr>
          <p:cNvSpPr txBox="1"/>
          <p:nvPr/>
        </p:nvSpPr>
        <p:spPr>
          <a:xfrm>
            <a:off x="5664140" y="5742111"/>
            <a:ext cx="376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Data: </a:t>
            </a:r>
            <a:r>
              <a:rPr lang="en-US" dirty="0" err="1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www.retrosheets.org</a:t>
            </a:r>
            <a:r>
              <a:rPr lang="en-US" dirty="0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/</a:t>
            </a:r>
            <a:r>
              <a:rPr lang="en-US" dirty="0" err="1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gamelogs</a:t>
            </a:r>
            <a:endParaRPr lang="en-US" dirty="0">
              <a:solidFill>
                <a:srgbClr val="63666A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54DB42-BE0E-40C0-EA1E-622C3871EAB5}"/>
                  </a:ext>
                </a:extLst>
              </p:cNvPr>
              <p:cNvSpPr txBox="1"/>
              <p:nvPr/>
            </p:nvSpPr>
            <p:spPr>
              <a:xfrm>
                <a:off x="1264596" y="2112798"/>
                <a:ext cx="1839543" cy="4542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63666A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 smtClean="0">
                                  <a:solidFill>
                                    <a:srgbClr val="63666A"/>
                                  </a:solidFill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rgbClr val="63666A"/>
                                  </a:solidFill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rgbClr val="63666A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63666A"/>
                          </a:solidFill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=−0.06</m:t>
                      </m:r>
                    </m:oMath>
                  </m:oMathPara>
                </a14:m>
                <a:endParaRPr lang="en-US" sz="2800" b="0" dirty="0">
                  <a:solidFill>
                    <a:srgbClr val="63666A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54DB42-BE0E-40C0-EA1E-622C3871E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596" y="2112798"/>
                <a:ext cx="1839543" cy="454227"/>
              </a:xfrm>
              <a:prstGeom prst="rect">
                <a:avLst/>
              </a:prstGeom>
              <a:blipFill>
                <a:blip r:embed="rId3"/>
                <a:stretch>
                  <a:fillRect l="-6849" t="-21622" r="-4110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F1AC8E-1109-B635-E44E-9AD447CF366A}"/>
                  </a:ext>
                </a:extLst>
              </p:cNvPr>
              <p:cNvSpPr txBox="1"/>
              <p:nvPr/>
            </p:nvSpPr>
            <p:spPr>
              <a:xfrm>
                <a:off x="877471" y="2670766"/>
                <a:ext cx="2613792" cy="4542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63666A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63666A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exp</m:t>
                          </m:r>
                          <m:r>
                            <a:rPr lang="en-US" sz="2800" b="0" i="1" smtClean="0">
                              <a:solidFill>
                                <a:srgbClr val="63666A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⁡(</m:t>
                          </m:r>
                          <m:acc>
                            <m:accPr>
                              <m:chr m:val="̂"/>
                              <m:ctrlPr>
                                <a:rPr lang="en-US" sz="2800" i="1" smtClean="0">
                                  <a:solidFill>
                                    <a:srgbClr val="63666A"/>
                                  </a:solidFill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rgbClr val="63666A"/>
                                  </a:solidFill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rgbClr val="63666A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63666A"/>
                          </a:solidFill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)=0.942</m:t>
                      </m:r>
                    </m:oMath>
                  </m:oMathPara>
                </a14:m>
                <a:endParaRPr lang="en-US" sz="2800" b="0" dirty="0">
                  <a:solidFill>
                    <a:srgbClr val="63666A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F1AC8E-1109-B635-E44E-9AD447CF3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71" y="2670766"/>
                <a:ext cx="2613792" cy="454227"/>
              </a:xfrm>
              <a:prstGeom prst="rect">
                <a:avLst/>
              </a:prstGeom>
              <a:blipFill>
                <a:blip r:embed="rId4"/>
                <a:stretch>
                  <a:fillRect l="-2899" t="-18919" r="-241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75707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ED07166-23FB-5FF6-ACE0-A1698EBF80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3738959" y="1413696"/>
            <a:ext cx="7614841" cy="435133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282D9971-F841-723C-33F6-FF92E1258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Log Scale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5B9B3B-41F1-3504-2BD2-CD084A9DC9B1}"/>
              </a:ext>
            </a:extLst>
          </p:cNvPr>
          <p:cNvSpPr txBox="1"/>
          <p:nvPr/>
        </p:nvSpPr>
        <p:spPr>
          <a:xfrm>
            <a:off x="5664140" y="5742111"/>
            <a:ext cx="376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Data: </a:t>
            </a:r>
            <a:r>
              <a:rPr lang="en-US" dirty="0" err="1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www.retrosheets.org</a:t>
            </a:r>
            <a:r>
              <a:rPr lang="en-US" dirty="0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/</a:t>
            </a:r>
            <a:r>
              <a:rPr lang="en-US" dirty="0" err="1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gamelogs</a:t>
            </a:r>
            <a:endParaRPr lang="en-US" dirty="0">
              <a:solidFill>
                <a:srgbClr val="63666A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54DB42-BE0E-40C0-EA1E-622C3871EAB5}"/>
                  </a:ext>
                </a:extLst>
              </p:cNvPr>
              <p:cNvSpPr txBox="1"/>
              <p:nvPr/>
            </p:nvSpPr>
            <p:spPr>
              <a:xfrm>
                <a:off x="1264596" y="2112798"/>
                <a:ext cx="1839543" cy="4542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63666A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800" i="1" smtClean="0">
                                  <a:solidFill>
                                    <a:srgbClr val="63666A"/>
                                  </a:solidFill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rgbClr val="63666A"/>
                                  </a:solidFill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rgbClr val="63666A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63666A"/>
                          </a:solidFill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=−0.06</m:t>
                      </m:r>
                    </m:oMath>
                  </m:oMathPara>
                </a14:m>
                <a:endParaRPr lang="en-US" sz="2800" b="0" dirty="0">
                  <a:solidFill>
                    <a:srgbClr val="63666A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F54DB42-BE0E-40C0-EA1E-622C3871EA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4596" y="2112798"/>
                <a:ext cx="1839543" cy="454227"/>
              </a:xfrm>
              <a:prstGeom prst="rect">
                <a:avLst/>
              </a:prstGeom>
              <a:blipFill>
                <a:blip r:embed="rId3"/>
                <a:stretch>
                  <a:fillRect l="-6849" t="-21622" r="-4110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F1AC8E-1109-B635-E44E-9AD447CF366A}"/>
                  </a:ext>
                </a:extLst>
              </p:cNvPr>
              <p:cNvSpPr txBox="1"/>
              <p:nvPr/>
            </p:nvSpPr>
            <p:spPr>
              <a:xfrm>
                <a:off x="877471" y="2670766"/>
                <a:ext cx="2613792" cy="45422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rgbClr val="63666A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2800" b="0" i="0" smtClean="0">
                              <a:solidFill>
                                <a:srgbClr val="63666A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exp</m:t>
                          </m:r>
                          <m:r>
                            <a:rPr lang="en-US" sz="2800" b="0" i="1" smtClean="0">
                              <a:solidFill>
                                <a:srgbClr val="63666A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⁡(</m:t>
                          </m:r>
                          <m:acc>
                            <m:accPr>
                              <m:chr m:val="̂"/>
                              <m:ctrlPr>
                                <a:rPr lang="en-US" sz="2800" i="1" smtClean="0">
                                  <a:solidFill>
                                    <a:srgbClr val="63666A"/>
                                  </a:solidFill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2800" b="0" i="1" smtClean="0">
                                  <a:solidFill>
                                    <a:srgbClr val="63666A"/>
                                  </a:solidFill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𝛽</m:t>
                              </m:r>
                            </m:e>
                          </m:acc>
                        </m:e>
                        <m:sub>
                          <m:r>
                            <a:rPr lang="en-US" sz="2800" b="0" i="1" smtClean="0">
                              <a:solidFill>
                                <a:srgbClr val="63666A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3</m:t>
                          </m:r>
                        </m:sub>
                      </m:sSub>
                      <m:r>
                        <a:rPr lang="en-US" sz="2800" b="0" i="1" smtClean="0">
                          <a:solidFill>
                            <a:srgbClr val="63666A"/>
                          </a:solidFill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)=0.942</m:t>
                      </m:r>
                    </m:oMath>
                  </m:oMathPara>
                </a14:m>
                <a:endParaRPr lang="en-US" sz="2800" b="0" dirty="0">
                  <a:solidFill>
                    <a:srgbClr val="63666A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BF1AC8E-1109-B635-E44E-9AD447CF36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71" y="2670766"/>
                <a:ext cx="2613792" cy="454227"/>
              </a:xfrm>
              <a:prstGeom prst="rect">
                <a:avLst/>
              </a:prstGeom>
              <a:blipFill>
                <a:blip r:embed="rId4"/>
                <a:stretch>
                  <a:fillRect l="-2899" t="-18919" r="-2415" b="-324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0889EEB5-1F51-1209-5F24-D875554F0B06}"/>
              </a:ext>
            </a:extLst>
          </p:cNvPr>
          <p:cNvSpPr txBox="1"/>
          <p:nvPr/>
        </p:nvSpPr>
        <p:spPr>
          <a:xfrm>
            <a:off x="1001319" y="3429000"/>
            <a:ext cx="261379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800" dirty="0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228 minutes</a:t>
            </a:r>
          </a:p>
          <a:p>
            <a:pPr algn="l"/>
            <a:r>
              <a:rPr lang="en-US" sz="2800" dirty="0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vs.</a:t>
            </a:r>
          </a:p>
          <a:p>
            <a:pPr algn="l"/>
            <a:r>
              <a:rPr lang="en-US" sz="2800" dirty="0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242 minutes</a:t>
            </a:r>
          </a:p>
        </p:txBody>
      </p:sp>
    </p:spTree>
    <p:extLst>
      <p:ext uri="{BB962C8B-B14F-4D97-AF65-F5344CB8AC3E}">
        <p14:creationId xmlns:p14="http://schemas.microsoft.com/office/powerpoint/2010/main" val="20183290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C54094-1457-8616-58CB-B9B2F6F89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to 2022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CDA747-19B5-3FF0-458D-30635971388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459072" y="1410511"/>
            <a:ext cx="7772399" cy="44413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A812B8-2BF5-24E5-6C80-0AE6050F8486}"/>
              </a:ext>
            </a:extLst>
          </p:cNvPr>
          <p:cNvSpPr txBox="1"/>
          <p:nvPr/>
        </p:nvSpPr>
        <p:spPr>
          <a:xfrm>
            <a:off x="5145919" y="5751839"/>
            <a:ext cx="376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Data: </a:t>
            </a:r>
            <a:r>
              <a:rPr lang="en-US" dirty="0" err="1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www.retrosheets.org</a:t>
            </a:r>
            <a:r>
              <a:rPr lang="en-US" dirty="0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/</a:t>
            </a:r>
            <a:r>
              <a:rPr lang="en-US" dirty="0" err="1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gamelogs</a:t>
            </a:r>
            <a:endParaRPr lang="en-US" dirty="0">
              <a:solidFill>
                <a:srgbClr val="63666A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79407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8C54094-1457-8616-58CB-B9B2F6F89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Extending to 2022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6CDA747-19B5-3FF0-458D-3063597138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9072" y="1410511"/>
            <a:ext cx="7772400" cy="444137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CA812B8-2BF5-24E5-6C80-0AE6050F8486}"/>
              </a:ext>
            </a:extLst>
          </p:cNvPr>
          <p:cNvSpPr txBox="1"/>
          <p:nvPr/>
        </p:nvSpPr>
        <p:spPr>
          <a:xfrm>
            <a:off x="5145919" y="5751839"/>
            <a:ext cx="376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Data: </a:t>
            </a:r>
            <a:r>
              <a:rPr lang="en-US" dirty="0" err="1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www.retrosheets.org</a:t>
            </a:r>
            <a:r>
              <a:rPr lang="en-US" dirty="0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/</a:t>
            </a:r>
            <a:r>
              <a:rPr lang="en-US" dirty="0" err="1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gamelogs</a:t>
            </a:r>
            <a:endParaRPr lang="en-US" dirty="0">
              <a:solidFill>
                <a:srgbClr val="63666A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34528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64963DF-8729-778A-2069-981737A138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Nothing randomized, but a change (</a:t>
            </a:r>
            <a:r>
              <a:rPr lang="en-US" i="1" dirty="0"/>
              <a:t>exogenous shock</a:t>
            </a:r>
            <a:r>
              <a:rPr lang="en-US" dirty="0"/>
              <a:t>) occurred which was “as if random”</a:t>
            </a:r>
          </a:p>
          <a:p>
            <a:r>
              <a:rPr lang="en-US" dirty="0"/>
              <a:t>Cf. natural experiments: something was randomized but not by investigators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4B9F66-7C5B-0869-4784-EA9B5824C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Quasi-Experiments</a:t>
            </a:r>
          </a:p>
        </p:txBody>
      </p:sp>
    </p:spTree>
    <p:extLst>
      <p:ext uri="{BB962C8B-B14F-4D97-AF65-F5344CB8AC3E}">
        <p14:creationId xmlns:p14="http://schemas.microsoft.com/office/powerpoint/2010/main" val="183365364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0666FC7-1696-78A3-23C2-5D2A85ACDB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9" y="973753"/>
            <a:ext cx="4399093" cy="145811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>
                <a:solidFill>
                  <a:schemeClr val="tx1"/>
                </a:solidFill>
                <a:latin typeface="+mj-lt"/>
                <a:ea typeface="+mj-ea"/>
              </a:rPr>
              <a:t>Complicating </a:t>
            </a:r>
            <a:r>
              <a:rPr lang="en-US" dirty="0" err="1">
                <a:solidFill>
                  <a:schemeClr val="tx1"/>
                </a:solidFill>
                <a:latin typeface="+mj-lt"/>
                <a:ea typeface="+mj-ea"/>
              </a:rPr>
              <a:t>DiD</a:t>
            </a:r>
            <a:endParaRPr lang="en-US" dirty="0">
              <a:solidFill>
                <a:schemeClr val="tx1"/>
              </a:solidFill>
              <a:latin typeface="+mj-lt"/>
              <a:ea typeface="+mj-ea"/>
            </a:endParaRP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B533636-3662-A09C-0589-F1AD647559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3" y="2541319"/>
            <a:ext cx="4754903" cy="3512347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en-US" sz="3200" dirty="0">
                <a:solidFill>
                  <a:schemeClr val="tx1"/>
                </a:solidFill>
                <a:latin typeface="+mn-lt"/>
              </a:rPr>
              <a:t>Covariate Adjustment</a:t>
            </a:r>
          </a:p>
          <a:p>
            <a:r>
              <a:rPr lang="en-US" sz="3200" dirty="0">
                <a:solidFill>
                  <a:schemeClr val="tx1"/>
                </a:solidFill>
                <a:latin typeface="+mn-lt"/>
              </a:rPr>
              <a:t>Multiple Control/Treated Units</a:t>
            </a:r>
          </a:p>
          <a:p>
            <a:r>
              <a:rPr lang="en-US" sz="3200" dirty="0">
                <a:solidFill>
                  <a:schemeClr val="tx1"/>
                </a:solidFill>
                <a:latin typeface="+mn-lt"/>
              </a:rPr>
              <a:t>Staggered Treatment Times</a:t>
            </a:r>
          </a:p>
          <a:p>
            <a:r>
              <a:rPr lang="en-US" sz="3200" dirty="0">
                <a:solidFill>
                  <a:schemeClr val="tx1"/>
                </a:solidFill>
                <a:latin typeface="+mn-lt"/>
              </a:rPr>
              <a:t>Other Quasi-Experimental Methods: Regression Discontinuity, Synthetic Control, …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62225A2-D3F0-45D1-9C47-B10375316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11927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B9FBFA8-6AF4-4091-9C8B-DEC6D8933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42784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266E090C-F2D2-B121-A3CE-08BB2E23F7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8372" y="1022393"/>
            <a:ext cx="5101291" cy="2091529"/>
          </a:xfrm>
          <a:prstGeom prst="rect">
            <a:avLst/>
          </a:prstGeom>
        </p:spPr>
      </p:pic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F9D66B98-995A-C211-89AE-CC0E92E45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3319" y="3847605"/>
            <a:ext cx="5196345" cy="209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37177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6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586DBA-9277-882A-F0D3-619276CD5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Quasi-Experiments in Baseball …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FE59F134-51FB-D33E-4E15-4FBC4CFA0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257" y="774585"/>
            <a:ext cx="6553545" cy="38993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DCD345-D8DF-E222-A112-37BF09296C1C}"/>
              </a:ext>
            </a:extLst>
          </p:cNvPr>
          <p:cNvSpPr txBox="1"/>
          <p:nvPr/>
        </p:nvSpPr>
        <p:spPr>
          <a:xfrm>
            <a:off x="5269723" y="4704381"/>
            <a:ext cx="6100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apnews.com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/article/mlb-sports-baseball-justin-verlander-35f86e57c06774282082c8733c63c287</a:t>
            </a:r>
          </a:p>
        </p:txBody>
      </p:sp>
    </p:spTree>
    <p:extLst>
      <p:ext uri="{BB962C8B-B14F-4D97-AF65-F5344CB8AC3E}">
        <p14:creationId xmlns:p14="http://schemas.microsoft.com/office/powerpoint/2010/main" val="368736249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586DBA-9277-882A-F0D3-619276CD5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53400" y="818457"/>
            <a:ext cx="3322317" cy="2975876"/>
          </a:xfrm>
          <a:prstGeom prst="ellipse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… and Beyond</a:t>
            </a:r>
          </a:p>
        </p:txBody>
      </p:sp>
      <p:pic>
        <p:nvPicPr>
          <p:cNvPr id="4" name="Picture 3" descr="Chart, histogram&#10;&#10;Description automatically generated">
            <a:extLst>
              <a:ext uri="{FF2B5EF4-FFF2-40B4-BE49-F238E27FC236}">
                <a16:creationId xmlns:a16="http://schemas.microsoft.com/office/drawing/2014/main" id="{9580D1A6-686E-7E79-0E5F-1F957E8BD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220" y="1417320"/>
            <a:ext cx="7013897" cy="3717364"/>
          </a:xfrm>
          <a:prstGeom prst="rect">
            <a:avLst/>
          </a:prstGeom>
        </p:spPr>
      </p:pic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617861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C411032-3DCD-3B41-FDFD-3493C545E4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207" y="5134684"/>
            <a:ext cx="6007922" cy="1229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8483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93D70-37E4-4C83-CA02-7BAA7FABC7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Synthetic Control:</a:t>
            </a:r>
            <a:br>
              <a:rPr lang="en-US" dirty="0"/>
            </a:br>
            <a:r>
              <a:rPr lang="en-US" dirty="0"/>
              <a:t>Shifting Trends</a:t>
            </a:r>
          </a:p>
        </p:txBody>
      </p:sp>
    </p:spTree>
    <p:extLst>
      <p:ext uri="{BB962C8B-B14F-4D97-AF65-F5344CB8AC3E}">
        <p14:creationId xmlns:p14="http://schemas.microsoft.com/office/powerpoint/2010/main" val="344917785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6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B586DBA-9277-882A-F0D3-619276CD5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2950" y="742951"/>
            <a:ext cx="3476625" cy="4962524"/>
          </a:xfrm>
          <a:prstGeom prst="ellipse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Changes in Baseball Continue</a:t>
            </a:r>
          </a:p>
        </p:txBody>
      </p:sp>
      <p:pic>
        <p:nvPicPr>
          <p:cNvPr id="5" name="Picture 4" descr="Text&#10;&#10;Description automatically generated with medium confidence">
            <a:extLst>
              <a:ext uri="{FF2B5EF4-FFF2-40B4-BE49-F238E27FC236}">
                <a16:creationId xmlns:a16="http://schemas.microsoft.com/office/drawing/2014/main" id="{FE59F134-51FB-D33E-4E15-4FBC4CFA0B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5257" y="774585"/>
            <a:ext cx="6553545" cy="38993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DCD345-D8DF-E222-A112-37BF09296C1C}"/>
              </a:ext>
            </a:extLst>
          </p:cNvPr>
          <p:cNvSpPr txBox="1"/>
          <p:nvPr/>
        </p:nvSpPr>
        <p:spPr>
          <a:xfrm>
            <a:off x="5269723" y="4704381"/>
            <a:ext cx="6100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apnews.com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/article/mlb-sports-baseball-justin-verlander-35f86e57c06774282082c8733c63c287</a:t>
            </a:r>
          </a:p>
        </p:txBody>
      </p:sp>
    </p:spTree>
    <p:extLst>
      <p:ext uri="{BB962C8B-B14F-4D97-AF65-F5344CB8AC3E}">
        <p14:creationId xmlns:p14="http://schemas.microsoft.com/office/powerpoint/2010/main" val="32647721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F7BD7B-FFED-2E14-BEDF-A57A54B63E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652792" y="457183"/>
            <a:ext cx="5395879" cy="539587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660449D-0A54-459F-3E58-F97BBD010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Shift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4B9F9E-FE8A-2D23-902F-54C3D0022528}"/>
              </a:ext>
            </a:extLst>
          </p:cNvPr>
          <p:cNvSpPr txBox="1"/>
          <p:nvPr/>
        </p:nvSpPr>
        <p:spPr>
          <a:xfrm>
            <a:off x="1251489" y="5853062"/>
            <a:ext cx="6099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baseballsavant.mlb.com</a:t>
            </a:r>
            <a:r>
              <a:rPr lang="en-US" dirty="0"/>
              <a:t>/visuals/batter-positioning</a:t>
            </a:r>
          </a:p>
        </p:txBody>
      </p:sp>
    </p:spTree>
    <p:extLst>
      <p:ext uri="{BB962C8B-B14F-4D97-AF65-F5344CB8AC3E}">
        <p14:creationId xmlns:p14="http://schemas.microsoft.com/office/powerpoint/2010/main" val="28555085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9F7BD7B-FFED-2E14-BEDF-A57A54B63E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4652792" y="457183"/>
            <a:ext cx="5395879" cy="5395879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660449D-0A54-459F-3E58-F97BBD010F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Shift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6593073-047B-1AE7-EC9B-3DA67FBBF031}"/>
              </a:ext>
            </a:extLst>
          </p:cNvPr>
          <p:cNvSpPr txBox="1"/>
          <p:nvPr/>
        </p:nvSpPr>
        <p:spPr>
          <a:xfrm>
            <a:off x="1251489" y="5853062"/>
            <a:ext cx="6099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baseballsavant.mlb.com</a:t>
            </a:r>
            <a:r>
              <a:rPr lang="en-US" dirty="0"/>
              <a:t>/visuals/batter-positioning</a:t>
            </a:r>
          </a:p>
        </p:txBody>
      </p:sp>
    </p:spTree>
    <p:extLst>
      <p:ext uri="{BB962C8B-B14F-4D97-AF65-F5344CB8AC3E}">
        <p14:creationId xmlns:p14="http://schemas.microsoft.com/office/powerpoint/2010/main" val="13179646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BEE37F4-F233-231F-C76E-065FE0599D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61887"/>
            <a:ext cx="10515600" cy="4278813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AA076134-3711-A1B5-0D52-2974F96F9A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Shift Ban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529442-EC01-CD50-490B-0D31AFAAB1DB}"/>
              </a:ext>
            </a:extLst>
          </p:cNvPr>
          <p:cNvSpPr txBox="1"/>
          <p:nvPr/>
        </p:nvSpPr>
        <p:spPr>
          <a:xfrm>
            <a:off x="1020387" y="5704901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www.mlb.com</a:t>
            </a:r>
            <a:r>
              <a:rPr lang="en-US" dirty="0"/>
              <a:t>/rule-changes-2023</a:t>
            </a:r>
          </a:p>
        </p:txBody>
      </p:sp>
    </p:spTree>
    <p:extLst>
      <p:ext uri="{BB962C8B-B14F-4D97-AF65-F5344CB8AC3E}">
        <p14:creationId xmlns:p14="http://schemas.microsoft.com/office/powerpoint/2010/main" val="285186179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652AE92-CFD8-3824-5C61-D3ADFCEA2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43100" y="1825625"/>
            <a:ext cx="10305800" cy="435133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F0848B5-E875-71AE-FC0F-3484347FB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the Effect of the Shift?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10A384B-8718-8FAE-2B5F-5B26428EACC2}"/>
              </a:ext>
            </a:extLst>
          </p:cNvPr>
          <p:cNvSpPr txBox="1"/>
          <p:nvPr/>
        </p:nvSpPr>
        <p:spPr>
          <a:xfrm>
            <a:off x="5890097" y="5372380"/>
            <a:ext cx="6099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www.baseball-reference.com</a:t>
            </a:r>
            <a:r>
              <a:rPr lang="en-US" dirty="0"/>
              <a:t>/</a:t>
            </a:r>
            <a:r>
              <a:rPr lang="en-US" dirty="0" err="1"/>
              <a:t>friv</a:t>
            </a:r>
            <a:r>
              <a:rPr lang="en-US" dirty="0"/>
              <a:t>/rules-changes-</a:t>
            </a:r>
            <a:r>
              <a:rPr lang="en-US" dirty="0" err="1"/>
              <a:t>stats.shtml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20172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DA245B-9F9D-7648-A986-107027954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Zooming In</a:t>
            </a:r>
          </a:p>
        </p:txBody>
      </p:sp>
    </p:spTree>
    <p:extLst>
      <p:ext uri="{BB962C8B-B14F-4D97-AF65-F5344CB8AC3E}">
        <p14:creationId xmlns:p14="http://schemas.microsoft.com/office/powerpoint/2010/main" val="6255494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E88509C-FCB4-6CA5-E93C-4A36BC74A1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justify our causal assumptions through the study design, rather than adjusting for confounders after the fact</a:t>
            </a:r>
          </a:p>
          <a:p>
            <a:r>
              <a:rPr lang="en-US" dirty="0"/>
              <a:t>Different designs require different assumptions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CA7C73-F1B6-FCD1-125B-01293ED5E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Design-based causal inference</a:t>
            </a:r>
          </a:p>
        </p:txBody>
      </p:sp>
    </p:spTree>
    <p:extLst>
      <p:ext uri="{BB962C8B-B14F-4D97-AF65-F5344CB8AC3E}">
        <p14:creationId xmlns:p14="http://schemas.microsoft.com/office/powerpoint/2010/main" val="10137278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B6DC1A-05AC-AA28-6BA6-D3381BAB3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on </a:t>
            </a:r>
            <a:r>
              <a:rPr lang="en-US" i="1" dirty="0"/>
              <a:t>Players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15E872-04D6-DCFF-62F5-557E0A378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429327"/>
            <a:ext cx="7772400" cy="16438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CA9F8B-D032-45CF-B12B-418EC67F6EDB}"/>
              </a:ext>
            </a:extLst>
          </p:cNvPr>
          <p:cNvSpPr txBox="1"/>
          <p:nvPr/>
        </p:nvSpPr>
        <p:spPr>
          <a:xfrm>
            <a:off x="1866208" y="3045641"/>
            <a:ext cx="60973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www.mlb.com</a:t>
            </a:r>
            <a:r>
              <a:rPr lang="en-US" dirty="0"/>
              <a:t>/rangers/news/how-</a:t>
            </a:r>
            <a:r>
              <a:rPr lang="en-US" dirty="0" err="1"/>
              <a:t>corey</a:t>
            </a:r>
            <a:r>
              <a:rPr lang="en-US" dirty="0"/>
              <a:t>-</a:t>
            </a:r>
            <a:r>
              <a:rPr lang="en-US" dirty="0" err="1"/>
              <a:t>seager</a:t>
            </a:r>
            <a:r>
              <a:rPr lang="en-US" dirty="0"/>
              <a:t>-can-benefit-from-new-shift-rules</a:t>
            </a:r>
          </a:p>
        </p:txBody>
      </p:sp>
    </p:spTree>
    <p:extLst>
      <p:ext uri="{BB962C8B-B14F-4D97-AF65-F5344CB8AC3E}">
        <p14:creationId xmlns:p14="http://schemas.microsoft.com/office/powerpoint/2010/main" val="245895923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B6DC1A-05AC-AA28-6BA6-D3381BAB3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Effect on </a:t>
            </a:r>
            <a:r>
              <a:rPr lang="en-US" i="1" dirty="0"/>
              <a:t>Players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15E872-04D6-DCFF-62F5-557E0A378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429327"/>
            <a:ext cx="7772400" cy="16438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CA9F8B-D032-45CF-B12B-418EC67F6EDB}"/>
              </a:ext>
            </a:extLst>
          </p:cNvPr>
          <p:cNvSpPr txBox="1"/>
          <p:nvPr/>
        </p:nvSpPr>
        <p:spPr>
          <a:xfrm>
            <a:off x="1866208" y="3045641"/>
            <a:ext cx="609738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www.mlb.com</a:t>
            </a:r>
            <a:r>
              <a:rPr lang="en-US" dirty="0"/>
              <a:t>/rangers/news/how-</a:t>
            </a:r>
            <a:r>
              <a:rPr lang="en-US" dirty="0" err="1"/>
              <a:t>corey</a:t>
            </a:r>
            <a:r>
              <a:rPr lang="en-US" dirty="0"/>
              <a:t>-</a:t>
            </a:r>
            <a:r>
              <a:rPr lang="en-US" dirty="0" err="1"/>
              <a:t>seager</a:t>
            </a:r>
            <a:r>
              <a:rPr lang="en-US" dirty="0"/>
              <a:t>-can-benefit-from-new-shift-rules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BB4203-FEF4-124F-4737-398542EF5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6998" y="4001775"/>
            <a:ext cx="7772400" cy="14268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E563E9-8B0D-241B-2F28-F97519A14C58}"/>
              </a:ext>
            </a:extLst>
          </p:cNvPr>
          <p:cNvSpPr txBox="1"/>
          <p:nvPr/>
        </p:nvSpPr>
        <p:spPr>
          <a:xfrm>
            <a:off x="4644506" y="5428673"/>
            <a:ext cx="60973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www.mlb.com</a:t>
            </a:r>
            <a:r>
              <a:rPr lang="en-US" dirty="0"/>
              <a:t>/news/shift-rule-effect-on-lefty-hitters</a:t>
            </a:r>
          </a:p>
        </p:txBody>
      </p:sp>
    </p:spTree>
    <p:extLst>
      <p:ext uri="{BB962C8B-B14F-4D97-AF65-F5344CB8AC3E}">
        <p14:creationId xmlns:p14="http://schemas.microsoft.com/office/powerpoint/2010/main" val="5670449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53B6DC1A-05AC-AA28-6BA6-D3381BAB31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Model Directly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15E872-04D6-DCFF-62F5-557E0A3784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700" y="1429327"/>
            <a:ext cx="7772400" cy="164381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7CA9F8B-D032-45CF-B12B-418EC67F6EDB}"/>
              </a:ext>
            </a:extLst>
          </p:cNvPr>
          <p:cNvSpPr txBox="1"/>
          <p:nvPr/>
        </p:nvSpPr>
        <p:spPr>
          <a:xfrm>
            <a:off x="8387542" y="196909"/>
            <a:ext cx="357447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/>
              <a:t>https://</a:t>
            </a:r>
            <a:r>
              <a:rPr lang="en-US" sz="1600" dirty="0" err="1"/>
              <a:t>www.mlb.com</a:t>
            </a:r>
            <a:r>
              <a:rPr lang="en-US" sz="1600" dirty="0"/>
              <a:t>/rangers/news/how-</a:t>
            </a:r>
            <a:r>
              <a:rPr lang="en-US" sz="1600" dirty="0" err="1"/>
              <a:t>corey</a:t>
            </a:r>
            <a:r>
              <a:rPr lang="en-US" sz="1600" dirty="0"/>
              <a:t>-</a:t>
            </a:r>
            <a:r>
              <a:rPr lang="en-US" sz="1600" dirty="0" err="1"/>
              <a:t>seager</a:t>
            </a:r>
            <a:r>
              <a:rPr lang="en-US" sz="1600" dirty="0"/>
              <a:t>-can-benefit-from-new-shift-rules</a:t>
            </a:r>
          </a:p>
        </p:txBody>
      </p:sp>
      <p:pic>
        <p:nvPicPr>
          <p:cNvPr id="2" name="Content Placeholder 4">
            <a:extLst>
              <a:ext uri="{FF2B5EF4-FFF2-40B4-BE49-F238E27FC236}">
                <a16:creationId xmlns:a16="http://schemas.microsoft.com/office/drawing/2014/main" id="{F1172352-B82E-E4B0-9D48-C32776B6EE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4408"/>
          <a:stretch/>
        </p:blipFill>
        <p:spPr>
          <a:xfrm>
            <a:off x="3664370" y="1933694"/>
            <a:ext cx="4863260" cy="4159536"/>
          </a:xfrm>
        </p:spPr>
      </p:pic>
    </p:spTree>
    <p:extLst>
      <p:ext uri="{BB962C8B-B14F-4D97-AF65-F5344CB8AC3E}">
        <p14:creationId xmlns:p14="http://schemas.microsoft.com/office/powerpoint/2010/main" val="261962136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02DA13-A5AC-3A28-F49D-41534A106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Same Plate Appearances as Last Year</a:t>
            </a:r>
          </a:p>
          <a:p>
            <a:r>
              <a:rPr lang="en-US" dirty="0"/>
              <a:t>Same Overall Environment and Approach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41E1AC-2B31-6B06-EA06-9DA622D5F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Causal Assumptions in Direct Modeling</a:t>
            </a:r>
          </a:p>
        </p:txBody>
      </p:sp>
    </p:spTree>
    <p:extLst>
      <p:ext uri="{BB962C8B-B14F-4D97-AF65-F5344CB8AC3E}">
        <p14:creationId xmlns:p14="http://schemas.microsoft.com/office/powerpoint/2010/main" val="198605282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7623B0-FEC4-9C64-AFE8-293957182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Player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1A2B1E-C0C0-A0F0-938C-84BD098865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7" r="25108"/>
          <a:stretch/>
        </p:blipFill>
        <p:spPr>
          <a:xfrm>
            <a:off x="623455" y="1375757"/>
            <a:ext cx="5079076" cy="45927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D3D439-BA87-6033-1F4B-D210B5598BCC}"/>
              </a:ext>
            </a:extLst>
          </p:cNvPr>
          <p:cNvSpPr txBox="1"/>
          <p:nvPr/>
        </p:nvSpPr>
        <p:spPr>
          <a:xfrm>
            <a:off x="4151223" y="5850177"/>
            <a:ext cx="376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Data: </a:t>
            </a:r>
            <a:r>
              <a:rPr lang="en-US" dirty="0" err="1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www.baseballsavant.com</a:t>
            </a:r>
            <a:endParaRPr lang="en-US" dirty="0">
              <a:solidFill>
                <a:srgbClr val="63666A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135ABD-A773-EC2E-A028-23314191EF8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7385" t="35143" r="2544" b="45490"/>
          <a:stretch/>
        </p:blipFill>
        <p:spPr>
          <a:xfrm>
            <a:off x="5798129" y="1690688"/>
            <a:ext cx="1382684" cy="88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3826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AE31E4-9EF5-850E-5739-5B45F9DF09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4141"/>
          <a:stretch/>
        </p:blipFill>
        <p:spPr>
          <a:xfrm>
            <a:off x="6932818" y="1371322"/>
            <a:ext cx="5221084" cy="4588437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77623B0-FEC4-9C64-AFE8-293957182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Available Player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1A2B1E-C0C0-A0F0-938C-84BD0988653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67" r="25108"/>
          <a:stretch/>
        </p:blipFill>
        <p:spPr>
          <a:xfrm>
            <a:off x="623455" y="1375757"/>
            <a:ext cx="5079076" cy="45927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D3D439-BA87-6033-1F4B-D210B5598BCC}"/>
              </a:ext>
            </a:extLst>
          </p:cNvPr>
          <p:cNvSpPr txBox="1"/>
          <p:nvPr/>
        </p:nvSpPr>
        <p:spPr>
          <a:xfrm>
            <a:off x="4151223" y="5850177"/>
            <a:ext cx="37644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Data: </a:t>
            </a:r>
            <a:r>
              <a:rPr lang="en-US" dirty="0" err="1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www.baseballsavant.com</a:t>
            </a:r>
            <a:endParaRPr lang="en-US" dirty="0">
              <a:solidFill>
                <a:srgbClr val="63666A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7135ABD-A773-EC2E-A028-23314191EF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7385" t="35143" r="2544" b="45490"/>
          <a:stretch/>
        </p:blipFill>
        <p:spPr>
          <a:xfrm>
            <a:off x="5798129" y="1690688"/>
            <a:ext cx="1382684" cy="889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35436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002DA13-A5AC-3A28-F49D-41534A106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No Parallel Trends</a:t>
            </a:r>
          </a:p>
          <a:p>
            <a:r>
              <a:rPr lang="en-US" dirty="0" err="1"/>
              <a:t>DiD</a:t>
            </a:r>
            <a:r>
              <a:rPr lang="en-US" dirty="0"/>
              <a:t> assumes unobserved confounders have constant effect over time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41E1AC-2B31-6B06-EA06-9DA622D5F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Not </a:t>
            </a:r>
            <a:r>
              <a:rPr lang="en-US" dirty="0" err="1"/>
              <a:t>DiD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915691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888771-C937-547D-F91D-6F286B37CE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Synthetic Control: Idea and Math</a:t>
            </a:r>
          </a:p>
        </p:txBody>
      </p:sp>
    </p:spTree>
    <p:extLst>
      <p:ext uri="{BB962C8B-B14F-4D97-AF65-F5344CB8AC3E}">
        <p14:creationId xmlns:p14="http://schemas.microsoft.com/office/powerpoint/2010/main" val="168401277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01A241-BBDE-CF7D-FE4C-C0CD212A3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don’t know/have all of the covariates to use to make our treated unit exchangeable with untreated</a:t>
            </a:r>
          </a:p>
          <a:p>
            <a:r>
              <a:rPr lang="en-US" dirty="0"/>
              <a:t>Let the past outcome pick the comparators!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7CF2A5-6094-E218-68D6-3818D1C26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Control: Idea</a:t>
            </a:r>
          </a:p>
        </p:txBody>
      </p:sp>
    </p:spTree>
    <p:extLst>
      <p:ext uri="{BB962C8B-B14F-4D97-AF65-F5344CB8AC3E}">
        <p14:creationId xmlns:p14="http://schemas.microsoft.com/office/powerpoint/2010/main" val="155298279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501A241-BBDE-CF7D-FE4C-C0CD212A3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Find the set of weights</a:t>
            </a:r>
            <a:r>
              <a:rPr lang="en-US" i="1" dirty="0"/>
              <a:t> for the untreated units</a:t>
            </a:r>
            <a:r>
              <a:rPr lang="en-US" dirty="0"/>
              <a:t> so the weighted average of their outcomes pre-treatment (and any known covariates) is close to the treated unit(s).</a:t>
            </a:r>
          </a:p>
          <a:p>
            <a:r>
              <a:rPr lang="en-US" dirty="0"/>
              <a:t>Use those weights to construct the counterfactual.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7CF2A5-6094-E218-68D6-3818D1C26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Control: Idea</a:t>
            </a:r>
          </a:p>
        </p:txBody>
      </p:sp>
    </p:spTree>
    <p:extLst>
      <p:ext uri="{BB962C8B-B14F-4D97-AF65-F5344CB8AC3E}">
        <p14:creationId xmlns:p14="http://schemas.microsoft.com/office/powerpoint/2010/main" val="8531441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117FD-8295-1647-98EC-F953CA1F8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MLB Throws a Curve:</a:t>
            </a:r>
            <a:br>
              <a:rPr lang="en-US" dirty="0"/>
            </a:br>
            <a:r>
              <a:rPr lang="en-US" dirty="0"/>
              <a:t>Baseball’s Rule Changes</a:t>
            </a:r>
          </a:p>
        </p:txBody>
      </p:sp>
    </p:spTree>
    <p:extLst>
      <p:ext uri="{BB962C8B-B14F-4D97-AF65-F5344CB8AC3E}">
        <p14:creationId xmlns:p14="http://schemas.microsoft.com/office/powerpoint/2010/main" val="208431896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9CA5BA-FEBE-C18C-7635-480246A5D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Control: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FC56A6-5887-7712-1050-71444BDE12C5}"/>
                  </a:ext>
                </a:extLst>
              </p:cNvPr>
              <p:cNvSpPr txBox="1"/>
              <p:nvPr/>
            </p:nvSpPr>
            <p:spPr>
              <a:xfrm>
                <a:off x="2988226" y="1988541"/>
                <a:ext cx="6215548" cy="14404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63666A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i="1" smtClean="0">
                                  <a:solidFill>
                                    <a:srgbClr val="63666A"/>
                                  </a:solidFill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rgbClr val="63666A"/>
                                  </a:solidFill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solidFill>
                                <a:srgbClr val="63666A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1</m:t>
                          </m:r>
                          <m:r>
                            <a:rPr lang="en-US" sz="3200" b="0" i="1" smtClean="0">
                              <a:solidFill>
                                <a:srgbClr val="63666A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63666A"/>
                          </a:solidFill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63666A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63666A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𝑌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63666A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1</m:t>
                          </m:r>
                          <m:r>
                            <a:rPr lang="en-US" sz="3200" b="0" i="1" smtClean="0">
                              <a:solidFill>
                                <a:srgbClr val="63666A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63666A"/>
                          </a:solidFill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63666A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b="0" i="1" smtClean="0">
                                  <a:solidFill>
                                    <a:srgbClr val="63666A"/>
                                  </a:solidFill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rgbClr val="63666A"/>
                                  </a:solidFill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solidFill>
                                <a:srgbClr val="63666A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1</m:t>
                          </m:r>
                          <m:r>
                            <a:rPr lang="en-US" sz="3200" b="0" i="1" smtClean="0">
                              <a:solidFill>
                                <a:srgbClr val="63666A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solidFill>
                                <a:srgbClr val="63666A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63666A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0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rgbClr val="63666A"/>
                          </a:solidFill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63666A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63666A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𝑌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63666A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𝑖𝑡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63666A"/>
                          </a:solidFill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solidFill>
                                <a:srgbClr val="63666A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solidFill>
                                <a:srgbClr val="63666A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𝑗</m:t>
                          </m:r>
                          <m:r>
                            <a:rPr lang="en-US" sz="3200" b="0" i="1" smtClean="0">
                              <a:solidFill>
                                <a:srgbClr val="63666A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=2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63666A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3200" b="0" i="1" smtClean="0">
                                  <a:solidFill>
                                    <a:srgbClr val="63666A"/>
                                  </a:solidFill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3200" b="0" i="1" smtClean="0">
                                  <a:solidFill>
                                    <a:srgbClr val="63666A"/>
                                  </a:solidFill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63666A"/>
                                  </a:solidFill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3200" b="0" i="1" smtClean="0">
                                  <a:solidFill>
                                    <a:srgbClr val="63666A"/>
                                  </a:solidFill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63666A"/>
                                  </a:solidFill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63666A"/>
                                  </a:solidFill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63666A"/>
                                  </a:solidFill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𝑗𝑡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200" dirty="0" err="1">
                  <a:solidFill>
                    <a:srgbClr val="63666A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FC56A6-5887-7712-1050-71444BDE1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226" y="1988541"/>
                <a:ext cx="6215548" cy="1440459"/>
              </a:xfrm>
              <a:prstGeom prst="rect">
                <a:avLst/>
              </a:prstGeom>
              <a:blipFill>
                <a:blip r:embed="rId2"/>
                <a:stretch>
                  <a:fillRect l="-1224" t="-108696" r="-612" b="-163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758775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A09CA5BA-FEBE-C18C-7635-480246A5DA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Synthetic Control: 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FC56A6-5887-7712-1050-71444BDE12C5}"/>
                  </a:ext>
                </a:extLst>
              </p:cNvPr>
              <p:cNvSpPr txBox="1"/>
              <p:nvPr/>
            </p:nvSpPr>
            <p:spPr>
              <a:xfrm>
                <a:off x="2988226" y="1988541"/>
                <a:ext cx="6215548" cy="14404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63666A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i="1" smtClean="0">
                                  <a:solidFill>
                                    <a:srgbClr val="63666A"/>
                                  </a:solidFill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rgbClr val="63666A"/>
                                  </a:solidFill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𝜃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solidFill>
                                <a:srgbClr val="63666A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1</m:t>
                          </m:r>
                          <m:r>
                            <a:rPr lang="en-US" sz="3200" b="0" i="1" smtClean="0">
                              <a:solidFill>
                                <a:srgbClr val="63666A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63666A"/>
                          </a:solidFill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63666A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63666A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𝑌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63666A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1</m:t>
                          </m:r>
                          <m:r>
                            <a:rPr lang="en-US" sz="3200" b="0" i="1" smtClean="0">
                              <a:solidFill>
                                <a:srgbClr val="63666A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63666A"/>
                          </a:solidFill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−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63666A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3200" b="0" i="1" smtClean="0">
                                  <a:solidFill>
                                    <a:srgbClr val="63666A"/>
                                  </a:solidFill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rgbClr val="63666A"/>
                                  </a:solidFill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𝑌</m:t>
                              </m:r>
                            </m:e>
                          </m:acc>
                        </m:e>
                        <m:sub>
                          <m:r>
                            <a:rPr lang="en-US" sz="3200" b="0" i="1" smtClean="0">
                              <a:solidFill>
                                <a:srgbClr val="63666A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1</m:t>
                          </m:r>
                          <m:r>
                            <a:rPr lang="en-US" sz="3200" b="0" i="1" smtClean="0">
                              <a:solidFill>
                                <a:srgbClr val="63666A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ctrlPr>
                            <a:rPr lang="en-US" sz="3200" b="0" i="1" smtClean="0">
                              <a:solidFill>
                                <a:srgbClr val="63666A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</m:ctrlPr>
                        </m:dPr>
                        <m:e>
                          <m:r>
                            <a:rPr lang="en-US" sz="3200" b="0" i="1" smtClean="0">
                              <a:solidFill>
                                <a:srgbClr val="63666A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0</m:t>
                          </m:r>
                        </m:e>
                      </m:d>
                      <m:r>
                        <a:rPr lang="en-US" sz="3200" b="0" i="1" smtClean="0">
                          <a:solidFill>
                            <a:srgbClr val="63666A"/>
                          </a:solidFill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=</m:t>
                      </m:r>
                      <m:sSub>
                        <m:sSubPr>
                          <m:ctrlPr>
                            <a:rPr lang="en-US" sz="3200" b="0" i="1" smtClean="0">
                              <a:solidFill>
                                <a:srgbClr val="63666A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solidFill>
                                <a:srgbClr val="63666A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𝑌</m:t>
                          </m:r>
                        </m:e>
                        <m:sub>
                          <m:r>
                            <a:rPr lang="en-US" sz="3200" b="0" i="1" smtClean="0">
                              <a:solidFill>
                                <a:srgbClr val="63666A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𝑖𝑡</m:t>
                          </m:r>
                        </m:sub>
                      </m:sSub>
                      <m:r>
                        <a:rPr lang="en-US" sz="3200" b="0" i="1" smtClean="0">
                          <a:solidFill>
                            <a:srgbClr val="63666A"/>
                          </a:solidFill>
                          <a:latin typeface="Cambria Math" panose="02040503050406030204" pitchFamily="18" charset="0"/>
                          <a:ea typeface="Source Sans Pro" panose="020B0503030403020204" pitchFamily="34" charset="0"/>
                        </a:rPr>
                        <m:t>−</m:t>
                      </m:r>
                      <m:nary>
                        <m:naryPr>
                          <m:chr m:val="∑"/>
                          <m:ctrlPr>
                            <a:rPr lang="en-US" sz="3200" b="0" i="1" smtClean="0">
                              <a:solidFill>
                                <a:srgbClr val="63666A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solidFill>
                                <a:srgbClr val="63666A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𝑗</m:t>
                          </m:r>
                          <m:r>
                            <a:rPr lang="en-US" sz="3200" b="0" i="1" smtClean="0">
                              <a:solidFill>
                                <a:srgbClr val="63666A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=2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63666A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𝑁</m:t>
                          </m:r>
                        </m:sup>
                        <m:e>
                          <m:sSubSup>
                            <m:sSubSupPr>
                              <m:ctrlPr>
                                <a:rPr lang="en-US" sz="3200" b="0" i="1" smtClean="0">
                                  <a:solidFill>
                                    <a:srgbClr val="63666A"/>
                                  </a:solidFill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</m:ctrlPr>
                            </m:sSubSupPr>
                            <m:e>
                              <m:r>
                                <a:rPr lang="en-US" sz="3200" b="0" i="1" smtClean="0">
                                  <a:solidFill>
                                    <a:srgbClr val="63666A"/>
                                  </a:solidFill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63666A"/>
                                  </a:solidFill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𝑗</m:t>
                              </m:r>
                            </m:sub>
                            <m:sup>
                              <m:r>
                                <a:rPr lang="en-US" sz="3200" b="0" i="1" smtClean="0">
                                  <a:solidFill>
                                    <a:srgbClr val="63666A"/>
                                  </a:solidFill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∗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US" sz="3200" b="0" i="1" smtClean="0">
                                  <a:solidFill>
                                    <a:srgbClr val="63666A"/>
                                  </a:solidFill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solidFill>
                                    <a:srgbClr val="63666A"/>
                                  </a:solidFill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sz="3200" b="0" i="1" smtClean="0">
                                  <a:solidFill>
                                    <a:srgbClr val="63666A"/>
                                  </a:solidFill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𝑗𝑡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sz="3200" dirty="0" err="1">
                  <a:solidFill>
                    <a:srgbClr val="63666A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EFC56A6-5887-7712-1050-71444BDE12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88226" y="1988541"/>
                <a:ext cx="6215548" cy="1440459"/>
              </a:xfrm>
              <a:prstGeom prst="rect">
                <a:avLst/>
              </a:prstGeom>
              <a:blipFill>
                <a:blip r:embed="rId2"/>
                <a:stretch>
                  <a:fillRect l="-1224" t="-108696" r="-612" b="-1634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7F96A9-48CB-577C-B3F1-AACC6338FFE4}"/>
                  </a:ext>
                </a:extLst>
              </p:cNvPr>
              <p:cNvSpPr txBox="1"/>
              <p:nvPr/>
            </p:nvSpPr>
            <p:spPr>
              <a:xfrm>
                <a:off x="4122607" y="3869575"/>
                <a:ext cx="3946786" cy="168264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ctrlPr>
                            <a:rPr lang="en-US" sz="3200" i="1" smtClean="0">
                              <a:solidFill>
                                <a:srgbClr val="63666A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3200" b="0" i="1" smtClean="0">
                              <a:solidFill>
                                <a:srgbClr val="63666A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𝑡</m:t>
                          </m:r>
                          <m:r>
                            <a:rPr lang="en-US" sz="3200" b="0" i="1" smtClean="0">
                              <a:solidFill>
                                <a:srgbClr val="63666A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=1</m:t>
                          </m:r>
                        </m:sub>
                        <m:sup>
                          <m:r>
                            <a:rPr lang="en-US" sz="3200" b="0" i="1" smtClean="0">
                              <a:solidFill>
                                <a:srgbClr val="63666A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𝑇</m:t>
                          </m:r>
                          <m:r>
                            <a:rPr lang="en-US" sz="3200" b="0" i="1" smtClean="0">
                              <a:solidFill>
                                <a:srgbClr val="63666A"/>
                              </a:solidFill>
                              <a:latin typeface="Cambria Math" panose="02040503050406030204" pitchFamily="18" charset="0"/>
                              <a:ea typeface="Source Sans Pro" panose="020B0503030403020204" pitchFamily="34" charset="0"/>
                            </a:rPr>
                            <m:t>−1</m:t>
                          </m:r>
                        </m:sup>
                        <m:e>
                          <m:sSup>
                            <m:sSupPr>
                              <m:ctrlPr>
                                <a:rPr lang="en-US" sz="3200" i="1" smtClean="0">
                                  <a:solidFill>
                                    <a:srgbClr val="63666A"/>
                                  </a:solidFill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sz="3200" i="1" smtClean="0">
                                      <a:solidFill>
                                        <a:srgbClr val="63666A"/>
                                      </a:solidFill>
                                      <a:latin typeface="Cambria Math" panose="02040503050406030204" pitchFamily="18" charset="0"/>
                                      <a:ea typeface="Source Sans Pro" panose="020B0503030403020204" pitchFamily="34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sz="3200" b="0" i="1" smtClean="0">
                                          <a:solidFill>
                                            <a:srgbClr val="63666A"/>
                                          </a:solidFill>
                                          <a:latin typeface="Cambria Math" panose="02040503050406030204" pitchFamily="18" charset="0"/>
                                          <a:ea typeface="Source Sans Pro" panose="020B0503030403020204" pitchFamily="34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3200" b="0" i="1" smtClean="0">
                                          <a:solidFill>
                                            <a:srgbClr val="63666A"/>
                                          </a:solidFill>
                                          <a:latin typeface="Cambria Math" panose="02040503050406030204" pitchFamily="18" charset="0"/>
                                          <a:ea typeface="Source Sans Pro" panose="020B0503030403020204" pitchFamily="34" charset="0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sz="3200" b="0" i="1" smtClean="0">
                                          <a:solidFill>
                                            <a:srgbClr val="63666A"/>
                                          </a:solidFill>
                                          <a:latin typeface="Cambria Math" panose="02040503050406030204" pitchFamily="18" charset="0"/>
                                          <a:ea typeface="Source Sans Pro" panose="020B0503030403020204" pitchFamily="34" charset="0"/>
                                        </a:rPr>
                                        <m:t>1</m:t>
                                      </m:r>
                                      <m:r>
                                        <a:rPr lang="en-US" sz="3200" b="0" i="1" smtClean="0">
                                          <a:solidFill>
                                            <a:srgbClr val="63666A"/>
                                          </a:solidFill>
                                          <a:latin typeface="Cambria Math" panose="02040503050406030204" pitchFamily="18" charset="0"/>
                                          <a:ea typeface="Source Sans Pro" panose="020B0503030403020204" pitchFamily="34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en-US" sz="3200" b="0" i="1" smtClean="0">
                                      <a:solidFill>
                                        <a:srgbClr val="63666A"/>
                                      </a:solidFill>
                                      <a:latin typeface="Cambria Math" panose="02040503050406030204" pitchFamily="18" charset="0"/>
                                      <a:ea typeface="Source Sans Pro" panose="020B0503030403020204" pitchFamily="34" charset="0"/>
                                    </a:rPr>
                                    <m:t>−</m:t>
                                  </m:r>
                                  <m:nary>
                                    <m:naryPr>
                                      <m:chr m:val="∑"/>
                                      <m:ctrlPr>
                                        <a:rPr lang="en-US" sz="3200" b="0" i="1" smtClean="0">
                                          <a:solidFill>
                                            <a:srgbClr val="63666A"/>
                                          </a:solidFill>
                                          <a:latin typeface="Cambria Math" panose="02040503050406030204" pitchFamily="18" charset="0"/>
                                          <a:ea typeface="Source Sans Pro" panose="020B0503030403020204" pitchFamily="34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23"/>
                                        </m:rPr>
                                        <a:rPr lang="en-US" sz="3200" b="0" i="1" smtClean="0">
                                          <a:solidFill>
                                            <a:srgbClr val="63666A"/>
                                          </a:solidFill>
                                          <a:latin typeface="Cambria Math" panose="02040503050406030204" pitchFamily="18" charset="0"/>
                                          <a:ea typeface="Source Sans Pro" panose="020B0503030403020204" pitchFamily="34" charset="0"/>
                                        </a:rPr>
                                        <m:t>𝑗</m:t>
                                      </m:r>
                                      <m:r>
                                        <a:rPr lang="en-US" sz="3200" b="0" i="1" smtClean="0">
                                          <a:solidFill>
                                            <a:srgbClr val="63666A"/>
                                          </a:solidFill>
                                          <a:latin typeface="Cambria Math" panose="02040503050406030204" pitchFamily="18" charset="0"/>
                                          <a:ea typeface="Source Sans Pro" panose="020B0503030403020204" pitchFamily="34" charset="0"/>
                                        </a:rPr>
                                        <m:t>=2</m:t>
                                      </m:r>
                                    </m:sub>
                                    <m:sup>
                                      <m:r>
                                        <a:rPr lang="en-US" sz="3200" b="0" i="1" smtClean="0">
                                          <a:solidFill>
                                            <a:srgbClr val="63666A"/>
                                          </a:solidFill>
                                          <a:latin typeface="Cambria Math" panose="02040503050406030204" pitchFamily="18" charset="0"/>
                                          <a:ea typeface="Source Sans Pro" panose="020B0503030403020204" pitchFamily="34" charset="0"/>
                                        </a:rPr>
                                        <m:t>𝑁</m:t>
                                      </m:r>
                                    </m:sup>
                                    <m:e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solidFill>
                                                <a:srgbClr val="63666A"/>
                                              </a:solidFill>
                                              <a:latin typeface="Cambria Math" panose="02040503050406030204" pitchFamily="18" charset="0"/>
                                              <a:ea typeface="Source Sans Pro" panose="020B0503030403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solidFill>
                                                <a:srgbClr val="63666A"/>
                                              </a:solidFill>
                                              <a:latin typeface="Cambria Math" panose="02040503050406030204" pitchFamily="18" charset="0"/>
                                              <a:ea typeface="Source Sans Pro" panose="020B0503030403020204" pitchFamily="34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solidFill>
                                                <a:srgbClr val="63666A"/>
                                              </a:solidFill>
                                              <a:latin typeface="Cambria Math" panose="02040503050406030204" pitchFamily="18" charset="0"/>
                                              <a:ea typeface="Source Sans Pro" panose="020B0503030403020204" pitchFamily="34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US" sz="3200" b="0" i="1" smtClean="0">
                                              <a:solidFill>
                                                <a:srgbClr val="63666A"/>
                                              </a:solidFill>
                                              <a:latin typeface="Cambria Math" panose="02040503050406030204" pitchFamily="18" charset="0"/>
                                              <a:ea typeface="Source Sans Pro" panose="020B0503030403020204" pitchFamily="34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3200" b="0" i="1" smtClean="0">
                                              <a:solidFill>
                                                <a:srgbClr val="63666A"/>
                                              </a:solidFill>
                                              <a:latin typeface="Cambria Math" panose="02040503050406030204" pitchFamily="18" charset="0"/>
                                              <a:ea typeface="Source Sans Pro" panose="020B0503030403020204" pitchFamily="34" charset="0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sz="3200" b="0" i="1" smtClean="0">
                                              <a:solidFill>
                                                <a:srgbClr val="63666A"/>
                                              </a:solidFill>
                                              <a:latin typeface="Cambria Math" panose="02040503050406030204" pitchFamily="18" charset="0"/>
                                              <a:ea typeface="Source Sans Pro" panose="020B0503030403020204" pitchFamily="34" charset="0"/>
                                            </a:rPr>
                                            <m:t>𝑗𝑡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  <m:sup>
                              <m:r>
                                <a:rPr lang="en-US" sz="3200" b="0" i="1" smtClean="0">
                                  <a:solidFill>
                                    <a:srgbClr val="63666A"/>
                                  </a:solidFill>
                                  <a:latin typeface="Cambria Math" panose="02040503050406030204" pitchFamily="18" charset="0"/>
                                  <a:ea typeface="Source Sans Pro" panose="020B0503030403020204" pitchFamily="34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endParaRPr lang="en-US" sz="3200" dirty="0" err="1">
                  <a:solidFill>
                    <a:srgbClr val="63666A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A7F96A9-48CB-577C-B3F1-AACC6338FF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2607" y="3869575"/>
                <a:ext cx="3946786" cy="1682640"/>
              </a:xfrm>
              <a:prstGeom prst="rect">
                <a:avLst/>
              </a:prstGeom>
              <a:blipFill>
                <a:blip r:embed="rId3"/>
                <a:stretch>
                  <a:fillRect l="-37179" t="-82836" r="-321" b="-1373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C6843A-70EB-1AED-1391-AA65C84140AA}"/>
                  </a:ext>
                </a:extLst>
              </p:cNvPr>
              <p:cNvSpPr txBox="1"/>
              <p:nvPr/>
            </p:nvSpPr>
            <p:spPr>
              <a:xfrm>
                <a:off x="1213657" y="3474989"/>
                <a:ext cx="3946785" cy="5037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sz="2400" dirty="0">
                    <a:solidFill>
                      <a:srgbClr val="63666A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where the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sz="2400" b="0" i="1" smtClean="0">
                            <a:solidFill>
                              <a:srgbClr val="63666A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</m:ctrlPr>
                      </m:sSubSupPr>
                      <m:e>
                        <m:r>
                          <a:rPr lang="en-US" sz="2400" b="0" i="1" smtClean="0">
                            <a:solidFill>
                              <a:srgbClr val="63666A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sz="2400" b="0" i="1" smtClean="0">
                            <a:solidFill>
                              <a:srgbClr val="63666A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𝑗</m:t>
                        </m:r>
                      </m:sub>
                      <m:sup>
                        <m:r>
                          <a:rPr lang="en-US" sz="2400" b="0" i="1" smtClean="0">
                            <a:solidFill>
                              <a:srgbClr val="63666A"/>
                            </a:solidFill>
                            <a:latin typeface="Cambria Math" panose="02040503050406030204" pitchFamily="18" charset="0"/>
                            <a:ea typeface="Source Sans Pro" panose="020B0503030403020204" pitchFamily="34" charset="0"/>
                          </a:rPr>
                          <m:t>∗</m:t>
                        </m:r>
                      </m:sup>
                    </m:sSubSup>
                  </m:oMath>
                </a14:m>
                <a:r>
                  <a:rPr lang="en-US" sz="2400" dirty="0">
                    <a:solidFill>
                      <a:srgbClr val="63666A"/>
                    </a:solidFill>
                    <a:latin typeface="Source Sans Pro" panose="020B0503030403020204" pitchFamily="34" charset="0"/>
                    <a:ea typeface="Source Sans Pro" panose="020B0503030403020204" pitchFamily="34" charset="0"/>
                  </a:rPr>
                  <a:t> minimize:</a:t>
                </a:r>
                <a:endParaRPr lang="en-US" sz="2400" dirty="0" err="1">
                  <a:solidFill>
                    <a:srgbClr val="63666A"/>
                  </a:solidFill>
                  <a:latin typeface="Source Sans Pro" panose="020B0503030403020204" pitchFamily="34" charset="0"/>
                  <a:ea typeface="Source Sans Pro" panose="020B0503030403020204" pitchFamily="34" charset="0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88C6843A-70EB-1AED-1391-AA65C84140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3657" y="3474989"/>
                <a:ext cx="3946785" cy="503728"/>
              </a:xfrm>
              <a:prstGeom prst="rect">
                <a:avLst/>
              </a:prstGeom>
              <a:blipFill>
                <a:blip r:embed="rId4"/>
                <a:stretch>
                  <a:fillRect l="-2564" t="-9756" b="-195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16398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DE797B-E9D1-16E4-4566-1000CA16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California Tobacco Control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B1AB19-60EB-4044-F536-91894809B4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9316" y="2128120"/>
            <a:ext cx="4913746" cy="95487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ACACB26-00B4-65D0-1AB3-00D631288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209517"/>
            <a:ext cx="6054436" cy="4982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73207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CDE797B-E9D1-16E4-4566-1000CA16C7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California Tobacco Control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ACACB26-00B4-65D0-1AB3-00D631288B0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374270" y="1209517"/>
            <a:ext cx="4982296" cy="49822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2B958A9-4786-C9D1-7D1E-80F2085B64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9552" y="1492712"/>
            <a:ext cx="3631261" cy="4415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49102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FC762-B6E5-9F92-9957-E323D225F4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23711911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95980E-B575-B76B-05D0-F27F195F7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an “untreated” unit?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CF11A6-9FFD-6021-52B5-20633D549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 and Generalizability</a:t>
            </a:r>
          </a:p>
        </p:txBody>
      </p:sp>
    </p:spTree>
    <p:extLst>
      <p:ext uri="{BB962C8B-B14F-4D97-AF65-F5344CB8AC3E}">
        <p14:creationId xmlns:p14="http://schemas.microsoft.com/office/powerpoint/2010/main" val="481658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95980E-B575-B76B-05D0-F27F195F7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an “untreated” unit?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changes do we want to capture?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CF11A6-9FFD-6021-52B5-20633D549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 and Generalizability</a:t>
            </a:r>
          </a:p>
        </p:txBody>
      </p:sp>
    </p:spTree>
    <p:extLst>
      <p:ext uri="{BB962C8B-B14F-4D97-AF65-F5344CB8AC3E}">
        <p14:creationId xmlns:p14="http://schemas.microsoft.com/office/powerpoint/2010/main" val="33229231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B95980E-B575-B76B-05D0-F27F195F75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is an “untreated” unit?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What changes do we want to capture?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Which outcome?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CF11A6-9FFD-6021-52B5-20633D549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Consistency and Generalizability</a:t>
            </a:r>
          </a:p>
        </p:txBody>
      </p:sp>
    </p:spTree>
    <p:extLst>
      <p:ext uri="{BB962C8B-B14F-4D97-AF65-F5344CB8AC3E}">
        <p14:creationId xmlns:p14="http://schemas.microsoft.com/office/powerpoint/2010/main" val="398301412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64E97B-06F5-DD47-0E72-0E56F1D79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Players miss years (esp. 2020)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66B004-CF73-3B3E-78D3-249806F31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Data, Unbalanced Panels, Variability</a:t>
            </a:r>
          </a:p>
        </p:txBody>
      </p:sp>
    </p:spTree>
    <p:extLst>
      <p:ext uri="{BB962C8B-B14F-4D97-AF65-F5344CB8AC3E}">
        <p14:creationId xmlns:p14="http://schemas.microsoft.com/office/powerpoint/2010/main" val="236478965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64E97B-06F5-DD47-0E72-0E56F1D79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Players miss years (esp. 2020)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Different players miss different years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66B004-CF73-3B3E-78D3-249806F31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Data, Unbalanced Panels, Variability</a:t>
            </a:r>
          </a:p>
        </p:txBody>
      </p:sp>
    </p:spTree>
    <p:extLst>
      <p:ext uri="{BB962C8B-B14F-4D97-AF65-F5344CB8AC3E}">
        <p14:creationId xmlns:p14="http://schemas.microsoft.com/office/powerpoint/2010/main" val="6252146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02F3C71-C981-4614-98EA-D6C494F809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3" y="321176"/>
            <a:ext cx="7174247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322E92A-FD30-AF9A-DD0E-F6E3D057AA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516" y="640263"/>
            <a:ext cx="6204984" cy="134497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chemeClr val="tx1"/>
                </a:solidFill>
                <a:latin typeface="+mj-lt"/>
                <a:ea typeface="+mj-ea"/>
              </a:rPr>
              <a:t>Pandemic Baseball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3C0632E-6239-93A0-B59B-7C76623241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1515" y="2121762"/>
            <a:ext cx="6204984" cy="362691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  <a:latin typeface="+mn-lt"/>
              </a:rPr>
              <a:t>Shortened Practice/Season</a:t>
            </a:r>
          </a:p>
          <a:p>
            <a:r>
              <a:rPr lang="en-US" sz="3200" dirty="0">
                <a:solidFill>
                  <a:schemeClr val="tx1"/>
                </a:solidFill>
                <a:latin typeface="+mn-lt"/>
              </a:rPr>
              <a:t>Expanded Playoffs</a:t>
            </a:r>
          </a:p>
          <a:p>
            <a:r>
              <a:rPr lang="en-US" sz="3200" dirty="0">
                <a:solidFill>
                  <a:schemeClr val="tx1"/>
                </a:solidFill>
              </a:rPr>
              <a:t>Additional Available Players</a:t>
            </a:r>
          </a:p>
          <a:p>
            <a:r>
              <a:rPr lang="en-US" sz="3200" dirty="0">
                <a:solidFill>
                  <a:schemeClr val="tx1"/>
                </a:solidFill>
                <a:latin typeface="+mn-lt"/>
              </a:rPr>
              <a:t>Universal Designated Hitter</a:t>
            </a:r>
          </a:p>
          <a:p>
            <a:r>
              <a:rPr lang="en-US" sz="3200" dirty="0">
                <a:solidFill>
                  <a:schemeClr val="tx1"/>
                </a:solidFill>
                <a:latin typeface="+mn-lt"/>
              </a:rPr>
              <a:t>Shortened Doubleheaders</a:t>
            </a:r>
          </a:p>
          <a:p>
            <a:r>
              <a:rPr lang="en-US" sz="3200" dirty="0">
                <a:solidFill>
                  <a:schemeClr val="tx1"/>
                </a:solidFill>
                <a:latin typeface="+mn-lt"/>
              </a:rPr>
              <a:t>And…</a:t>
            </a:r>
          </a:p>
        </p:txBody>
      </p:sp>
      <p:pic>
        <p:nvPicPr>
          <p:cNvPr id="5" name="Picture 4" descr="Logo&#10;&#10;Description automatically generated">
            <a:extLst>
              <a:ext uri="{FF2B5EF4-FFF2-40B4-BE49-F238E27FC236}">
                <a16:creationId xmlns:a16="http://schemas.microsoft.com/office/drawing/2014/main" id="{31357534-2BEB-5DEE-B91F-95C88DF22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4792" y="306909"/>
            <a:ext cx="3971926" cy="2286000"/>
          </a:xfrm>
          <a:prstGeom prst="rect">
            <a:avLst/>
          </a:prstGeom>
        </p:spPr>
      </p:pic>
      <p:pic>
        <p:nvPicPr>
          <p:cNvPr id="7" name="Picture 6" descr="Icon&#10;&#10;Description automatically generated with medium confidence">
            <a:extLst>
              <a:ext uri="{FF2B5EF4-FFF2-40B4-BE49-F238E27FC236}">
                <a16:creationId xmlns:a16="http://schemas.microsoft.com/office/drawing/2014/main" id="{62B23897-395C-AB8E-22EC-7357CD0DF1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9095" y="2828925"/>
            <a:ext cx="3363321" cy="338899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84A993C-4F38-2681-009F-56B99AFF1FE0}"/>
              </a:ext>
            </a:extLst>
          </p:cNvPr>
          <p:cNvSpPr txBox="1"/>
          <p:nvPr/>
        </p:nvSpPr>
        <p:spPr>
          <a:xfrm>
            <a:off x="10046524" y="2592909"/>
            <a:ext cx="19238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err="1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www.mlb.com</a:t>
            </a:r>
            <a:endParaRPr lang="en-US" dirty="0">
              <a:solidFill>
                <a:srgbClr val="63666A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F42A975-680B-A897-D278-7A86AA9333C6}"/>
              </a:ext>
            </a:extLst>
          </p:cNvPr>
          <p:cNvSpPr txBox="1"/>
          <p:nvPr/>
        </p:nvSpPr>
        <p:spPr>
          <a:xfrm>
            <a:off x="9844679" y="5848587"/>
            <a:ext cx="22780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err="1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www.mlbplayers.com</a:t>
            </a:r>
            <a:endParaRPr lang="en-US" dirty="0">
              <a:solidFill>
                <a:srgbClr val="63666A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540564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064E97B-06F5-DD47-0E72-0E56F1D79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Players miss years (esp. 2020)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Different players miss different years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Different numbers of plate appearances each year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66B004-CF73-3B3E-78D3-249806F31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Missing Data, Unbalanced Panels, Variability</a:t>
            </a:r>
          </a:p>
        </p:txBody>
      </p:sp>
    </p:spTree>
    <p:extLst>
      <p:ext uri="{BB962C8B-B14F-4D97-AF65-F5344CB8AC3E}">
        <p14:creationId xmlns:p14="http://schemas.microsoft.com/office/powerpoint/2010/main" val="307587979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A373DBF6-67E6-2D56-6C2A-90EEBA387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Need to be in “convex hull”</a:t>
            </a:r>
          </a:p>
          <a:p>
            <a:endParaRPr lang="en-US" dirty="0"/>
          </a:p>
          <a:p>
            <a:r>
              <a:rPr lang="en-US" dirty="0"/>
              <a:t>Weights for past apply </a:t>
            </a:r>
            <a:r>
              <a:rPr lang="en-US"/>
              <a:t>to future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Linear interpolation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276D2D9D-1204-15DE-446F-2887C4FAFE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Assumptions</a:t>
            </a:r>
          </a:p>
        </p:txBody>
      </p:sp>
    </p:spTree>
    <p:extLst>
      <p:ext uri="{BB962C8B-B14F-4D97-AF65-F5344CB8AC3E}">
        <p14:creationId xmlns:p14="http://schemas.microsoft.com/office/powerpoint/2010/main" val="180761240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4EB6D-6F80-0A1C-B094-E1E218444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Approach &amp; Results</a:t>
            </a:r>
          </a:p>
        </p:txBody>
      </p:sp>
    </p:spTree>
    <p:extLst>
      <p:ext uri="{BB962C8B-B14F-4D97-AF65-F5344CB8AC3E}">
        <p14:creationId xmlns:p14="http://schemas.microsoft.com/office/powerpoint/2010/main" val="295327250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1F6956-60C4-59ED-59D0-23C0D0077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Restrict to players &gt; 80% shifted as “treated”</a:t>
            </a:r>
          </a:p>
          <a:p>
            <a:r>
              <a:rPr lang="en-US" dirty="0"/>
              <a:t>Restrict to players &lt; 10% shifted as “untreated” controls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92E95D-803F-4641-0FC9-AD122B9C3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Decisions</a:t>
            </a:r>
          </a:p>
        </p:txBody>
      </p:sp>
    </p:spTree>
    <p:extLst>
      <p:ext uri="{BB962C8B-B14F-4D97-AF65-F5344CB8AC3E}">
        <p14:creationId xmlns:p14="http://schemas.microsoft.com/office/powerpoint/2010/main" val="256146310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1F6956-60C4-59ED-59D0-23C0D00775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Restrict to players &gt; 80% shifted as “treated”</a:t>
            </a:r>
          </a:p>
          <a:p>
            <a:r>
              <a:rPr lang="en-US" dirty="0"/>
              <a:t>Restrict to players &lt; 10% shifted as “untreated” controls</a:t>
            </a:r>
          </a:p>
          <a:p>
            <a:endParaRPr lang="en-US" dirty="0"/>
          </a:p>
          <a:p>
            <a:r>
              <a:rPr lang="en-US" dirty="0"/>
              <a:t>Restrict to players with &gt;250 PAs per year (less in 2020 and 2023 so far)</a:t>
            </a:r>
          </a:p>
          <a:p>
            <a:r>
              <a:rPr lang="en-US" dirty="0"/>
              <a:t>Restrict to years 2019–2022 for history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292E95D-803F-4641-0FC9-AD122B9C31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Decisions</a:t>
            </a:r>
          </a:p>
        </p:txBody>
      </p:sp>
    </p:spTree>
    <p:extLst>
      <p:ext uri="{BB962C8B-B14F-4D97-AF65-F5344CB8AC3E}">
        <p14:creationId xmlns:p14="http://schemas.microsoft.com/office/powerpoint/2010/main" val="13153717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A02532-528D-D2EB-8220-C39EABC84C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71945" y="965003"/>
            <a:ext cx="7647861" cy="509857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B5E89F-02A2-D1C5-1B53-3D2199EBAED5}"/>
              </a:ext>
            </a:extLst>
          </p:cNvPr>
          <p:cNvSpPr txBox="1"/>
          <p:nvPr/>
        </p:nvSpPr>
        <p:spPr>
          <a:xfrm>
            <a:off x="6565669" y="2208061"/>
            <a:ext cx="60973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www.baseball-reference.com</a:t>
            </a:r>
            <a:r>
              <a:rPr lang="en-US" sz="1400" dirty="0"/>
              <a:t>/players/s/seageco01.shtml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D2951E-FA07-9027-8BCC-17E42B6F4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317" y="246998"/>
            <a:ext cx="5571044" cy="203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886925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A02532-528D-D2EB-8220-C39EABC84C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671945" y="965003"/>
            <a:ext cx="7647861" cy="509857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B5E89F-02A2-D1C5-1B53-3D2199EBAED5}"/>
              </a:ext>
            </a:extLst>
          </p:cNvPr>
          <p:cNvSpPr txBox="1"/>
          <p:nvPr/>
        </p:nvSpPr>
        <p:spPr>
          <a:xfrm>
            <a:off x="7380316" y="2286000"/>
            <a:ext cx="60973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www.baseball-reference.com</a:t>
            </a:r>
            <a:r>
              <a:rPr lang="en-US" sz="1400" dirty="0"/>
              <a:t>/players/s/seageco01.shtml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D2951E-FA07-9027-8BCC-17E42B6F4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317" y="246998"/>
            <a:ext cx="5571044" cy="203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19131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0B5E89F-02A2-D1C5-1B53-3D2199EBAED5}"/>
              </a:ext>
            </a:extLst>
          </p:cNvPr>
          <p:cNvSpPr txBox="1"/>
          <p:nvPr/>
        </p:nvSpPr>
        <p:spPr>
          <a:xfrm>
            <a:off x="3822469" y="2219498"/>
            <a:ext cx="60973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www.baseball-reference.com</a:t>
            </a:r>
            <a:r>
              <a:rPr lang="en-US" sz="1400" dirty="0"/>
              <a:t>/players/...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D2951E-FA07-9027-8BCC-17E42B6F4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059" y="246998"/>
            <a:ext cx="5571044" cy="20390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9AE623-493D-F2CE-3772-E67371FC57AC}"/>
              </a:ext>
            </a:extLst>
          </p:cNvPr>
          <p:cNvSpPr txBox="1"/>
          <p:nvPr/>
        </p:nvSpPr>
        <p:spPr>
          <a:xfrm>
            <a:off x="687533" y="2451630"/>
            <a:ext cx="2033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=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AF0258-9F2E-8D3B-7BAE-2153B3A21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030" y="3606592"/>
            <a:ext cx="3398373" cy="9914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549048-5A31-6FE9-8326-D876A9348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19" y="3206981"/>
            <a:ext cx="5829300" cy="1790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6D6B57-FF6A-4FEC-65D0-8FBF0D1E132F}"/>
              </a:ext>
            </a:extLst>
          </p:cNvPr>
          <p:cNvSpPr txBox="1"/>
          <p:nvPr/>
        </p:nvSpPr>
        <p:spPr>
          <a:xfrm>
            <a:off x="1215390" y="2644640"/>
            <a:ext cx="1753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0.521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094DCA-44A2-504A-63E7-2CD021E9E740}"/>
              </a:ext>
            </a:extLst>
          </p:cNvPr>
          <p:cNvSpPr txBox="1"/>
          <p:nvPr/>
        </p:nvSpPr>
        <p:spPr>
          <a:xfrm>
            <a:off x="7145135" y="3993310"/>
            <a:ext cx="1753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+0.281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364C0A-021E-6120-14CD-6C1A3F968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7030" y="4860626"/>
            <a:ext cx="2533881" cy="7449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A306AD1-0058-E25E-BD99-424402AAC187}"/>
              </a:ext>
            </a:extLst>
          </p:cNvPr>
          <p:cNvSpPr txBox="1"/>
          <p:nvPr/>
        </p:nvSpPr>
        <p:spPr>
          <a:xfrm>
            <a:off x="7081404" y="4997680"/>
            <a:ext cx="1753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+0.156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F3EC9F-C39E-994E-50F0-82F7CF2D5C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7030" y="5708695"/>
            <a:ext cx="1394387" cy="50420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C55334E-AD6E-F94B-33F4-D699C4E635A2}"/>
              </a:ext>
            </a:extLst>
          </p:cNvPr>
          <p:cNvSpPr txBox="1"/>
          <p:nvPr/>
        </p:nvSpPr>
        <p:spPr>
          <a:xfrm>
            <a:off x="7145135" y="5708695"/>
            <a:ext cx="1753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+0.042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E4B78E-39BA-6F5C-E9F1-D5D6D3995FF8}"/>
              </a:ext>
            </a:extLst>
          </p:cNvPr>
          <p:cNvSpPr txBox="1"/>
          <p:nvPr/>
        </p:nvSpPr>
        <p:spPr>
          <a:xfrm>
            <a:off x="10132175" y="5776131"/>
            <a:ext cx="1753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+…</a:t>
            </a:r>
          </a:p>
        </p:txBody>
      </p:sp>
    </p:spTree>
    <p:extLst>
      <p:ext uri="{BB962C8B-B14F-4D97-AF65-F5344CB8AC3E}">
        <p14:creationId xmlns:p14="http://schemas.microsoft.com/office/powerpoint/2010/main" val="340224539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0B5E89F-02A2-D1C5-1B53-3D2199EBAED5}"/>
              </a:ext>
            </a:extLst>
          </p:cNvPr>
          <p:cNvSpPr txBox="1"/>
          <p:nvPr/>
        </p:nvSpPr>
        <p:spPr>
          <a:xfrm>
            <a:off x="3822469" y="2219498"/>
            <a:ext cx="60973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www.baseball-reference.com</a:t>
            </a:r>
            <a:r>
              <a:rPr lang="en-US" sz="1400" dirty="0"/>
              <a:t>/players/...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D2951E-FA07-9027-8BCC-17E42B6F4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2059" y="246998"/>
            <a:ext cx="5571044" cy="203900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9AE623-493D-F2CE-3772-E67371FC57AC}"/>
              </a:ext>
            </a:extLst>
          </p:cNvPr>
          <p:cNvSpPr txBox="1"/>
          <p:nvPr/>
        </p:nvSpPr>
        <p:spPr>
          <a:xfrm>
            <a:off x="687533" y="2451630"/>
            <a:ext cx="203315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800" dirty="0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=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3AF0258-9F2E-8D3B-7BAE-2153B3A21E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030" y="3606592"/>
            <a:ext cx="3398373" cy="99147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8549048-5A31-6FE9-8326-D876A9348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7819" y="3206981"/>
            <a:ext cx="5829300" cy="17907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56D6B57-FF6A-4FEC-65D0-8FBF0D1E132F}"/>
              </a:ext>
            </a:extLst>
          </p:cNvPr>
          <p:cNvSpPr txBox="1"/>
          <p:nvPr/>
        </p:nvSpPr>
        <p:spPr>
          <a:xfrm>
            <a:off x="1215390" y="2644640"/>
            <a:ext cx="1753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0.521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3094DCA-44A2-504A-63E7-2CD021E9E740}"/>
              </a:ext>
            </a:extLst>
          </p:cNvPr>
          <p:cNvSpPr txBox="1"/>
          <p:nvPr/>
        </p:nvSpPr>
        <p:spPr>
          <a:xfrm>
            <a:off x="7145135" y="3993310"/>
            <a:ext cx="1753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+0.281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7364C0A-021E-6120-14CD-6C1A3F9687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7030" y="4860626"/>
            <a:ext cx="2533881" cy="74496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A306AD1-0058-E25E-BD99-424402AAC187}"/>
              </a:ext>
            </a:extLst>
          </p:cNvPr>
          <p:cNvSpPr txBox="1"/>
          <p:nvPr/>
        </p:nvSpPr>
        <p:spPr>
          <a:xfrm>
            <a:off x="7081404" y="4997680"/>
            <a:ext cx="1753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+0.156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4AF3EC9F-C39E-994E-50F0-82F7CF2D5C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7030" y="5708695"/>
            <a:ext cx="1394387" cy="50420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BC55334E-AD6E-F94B-33F4-D699C4E635A2}"/>
              </a:ext>
            </a:extLst>
          </p:cNvPr>
          <p:cNvSpPr txBox="1"/>
          <p:nvPr/>
        </p:nvSpPr>
        <p:spPr>
          <a:xfrm>
            <a:off x="7145135" y="5708695"/>
            <a:ext cx="1753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+0.042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E4B78E-39BA-6F5C-E9F1-D5D6D3995FF8}"/>
              </a:ext>
            </a:extLst>
          </p:cNvPr>
          <p:cNvSpPr txBox="1"/>
          <p:nvPr/>
        </p:nvSpPr>
        <p:spPr>
          <a:xfrm>
            <a:off x="10132175" y="5776131"/>
            <a:ext cx="17539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rgbClr val="63666A"/>
                </a:solidFill>
                <a:latin typeface="Source Sans Pro" panose="020B0503030403020204" pitchFamily="34" charset="0"/>
                <a:ea typeface="Source Sans Pro" panose="020B0503030403020204" pitchFamily="34" charset="0"/>
              </a:rPr>
              <a:t>+…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1EE9B64-B207-E560-8313-32EB6D7EB3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92819" y="2286000"/>
            <a:ext cx="2374900" cy="378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92001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2A02532-528D-D2EB-8220-C39EABC84C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rcRect/>
          <a:stretch/>
        </p:blipFill>
        <p:spPr>
          <a:xfrm>
            <a:off x="671945" y="965003"/>
            <a:ext cx="7647861" cy="509857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B5E89F-02A2-D1C5-1B53-3D2199EBAED5}"/>
              </a:ext>
            </a:extLst>
          </p:cNvPr>
          <p:cNvSpPr txBox="1"/>
          <p:nvPr/>
        </p:nvSpPr>
        <p:spPr>
          <a:xfrm>
            <a:off x="7380316" y="2286000"/>
            <a:ext cx="60973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www.baseball-reference.com</a:t>
            </a:r>
            <a:r>
              <a:rPr lang="en-US" sz="1400" dirty="0"/>
              <a:t>/players/s/seageco01.shtml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4D2951E-FA07-9027-8BCC-17E42B6F4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7317" y="246998"/>
            <a:ext cx="5571044" cy="2039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166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6">
            <a:extLst>
              <a:ext uri="{FF2B5EF4-FFF2-40B4-BE49-F238E27FC236}">
                <a16:creationId xmlns:a16="http://schemas.microsoft.com/office/drawing/2014/main" id="{1707FC24-6981-43D9-B525-C7832BA2246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884" y="311449"/>
            <a:ext cx="4332307" cy="6179552"/>
          </a:xfrm>
          <a:prstGeom prst="rect">
            <a:avLst/>
          </a:prstGeom>
          <a:solidFill>
            <a:srgbClr val="404040"/>
          </a:solidFill>
          <a:ln w="127000" cap="sq" cmpd="thinThick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59F134-51FB-D33E-4E15-4FBC4CFA0B6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99935" y="774585"/>
            <a:ext cx="6240337" cy="480026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DCD345-D8DF-E222-A112-37BF09296C1C}"/>
              </a:ext>
            </a:extLst>
          </p:cNvPr>
          <p:cNvSpPr txBox="1"/>
          <p:nvPr/>
        </p:nvSpPr>
        <p:spPr>
          <a:xfrm>
            <a:off x="5269722" y="5541608"/>
            <a:ext cx="61007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</a:t>
            </a:r>
            <a:r>
              <a:rPr 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apnews.com</a:t>
            </a: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/article/covid-mlb-health-sports-shohei-ohtani-e1b96233ca0ac72ca72e9cfe36d0f5f7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9603336-6F68-8A8E-4C6A-B66AE18728EC}"/>
              </a:ext>
            </a:extLst>
          </p:cNvPr>
          <p:cNvSpPr txBox="1"/>
          <p:nvPr/>
        </p:nvSpPr>
        <p:spPr>
          <a:xfrm>
            <a:off x="336884" y="1056904"/>
            <a:ext cx="433230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solidFill>
                  <a:srgbClr val="FFFFFF"/>
                </a:solidFill>
                <a:latin typeface="+mj-lt"/>
              </a:rPr>
              <a:t>Zombie Runner</a:t>
            </a:r>
            <a:br>
              <a:rPr lang="en-US" sz="2000" dirty="0">
                <a:solidFill>
                  <a:srgbClr val="FFFFFF"/>
                </a:solidFill>
              </a:rPr>
            </a:br>
            <a:endParaRPr lang="en-US" sz="2000" dirty="0">
              <a:solidFill>
                <a:srgbClr val="FFFFFF"/>
              </a:solidFill>
            </a:endParaRPr>
          </a:p>
          <a:p>
            <a:pPr algn="ctr"/>
            <a:endParaRPr lang="en-US" sz="2000" dirty="0">
              <a:solidFill>
                <a:srgbClr val="FFFFFF"/>
              </a:solidFill>
            </a:endParaRPr>
          </a:p>
          <a:p>
            <a:pPr algn="ctr"/>
            <a:br>
              <a:rPr lang="en-US" sz="2000" dirty="0">
                <a:solidFill>
                  <a:srgbClr val="FFFFFF"/>
                </a:solidFill>
              </a:rPr>
            </a:br>
            <a:r>
              <a:rPr lang="en-US" sz="3200" dirty="0">
                <a:solidFill>
                  <a:srgbClr val="FFFFFF"/>
                </a:solidFill>
              </a:rPr>
              <a:t>Automatic Runner at Second Base in </a:t>
            </a:r>
          </a:p>
          <a:p>
            <a:pPr algn="ctr"/>
            <a:r>
              <a:rPr lang="en-US" sz="3200" dirty="0">
                <a:solidFill>
                  <a:srgbClr val="FFFFFF"/>
                </a:solidFill>
              </a:rPr>
              <a:t>Extra Innings</a:t>
            </a:r>
            <a:endParaRPr lang="en-US" sz="3200" dirty="0">
              <a:solidFill>
                <a:srgbClr val="63666A"/>
              </a:solidFill>
              <a:latin typeface="Source Sans Pro" panose="020B0503030403020204" pitchFamily="34" charset="0"/>
              <a:ea typeface="Source Sans Pro" panose="020B050303040302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64097DA-8539-B250-1FB9-1EE7A80BB669}"/>
              </a:ext>
            </a:extLst>
          </p:cNvPr>
          <p:cNvSpPr/>
          <p:nvPr/>
        </p:nvSpPr>
        <p:spPr>
          <a:xfrm rot="2700000">
            <a:off x="2733552" y="5114468"/>
            <a:ext cx="427512" cy="427512"/>
          </a:xfrm>
          <a:prstGeom prst="rect">
            <a:avLst/>
          </a:prstGeom>
          <a:solidFill>
            <a:srgbClr val="C6AA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8A5C40F-39B2-90BD-1E13-7DB803DAD612}"/>
              </a:ext>
            </a:extLst>
          </p:cNvPr>
          <p:cNvSpPr/>
          <p:nvPr/>
        </p:nvSpPr>
        <p:spPr>
          <a:xfrm rot="2700000">
            <a:off x="2273808" y="4697145"/>
            <a:ext cx="427512" cy="427512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0181865-7F51-B5D5-7073-D3BDC7CB86E7}"/>
              </a:ext>
            </a:extLst>
          </p:cNvPr>
          <p:cNvSpPr/>
          <p:nvPr/>
        </p:nvSpPr>
        <p:spPr>
          <a:xfrm rot="2700000">
            <a:off x="1816608" y="5114469"/>
            <a:ext cx="427512" cy="427512"/>
          </a:xfrm>
          <a:prstGeom prst="rect">
            <a:avLst/>
          </a:prstGeom>
          <a:solidFill>
            <a:srgbClr val="C6AA7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5177F25-EE7E-8E66-E69B-D0B13DD26F7F}"/>
              </a:ext>
            </a:extLst>
          </p:cNvPr>
          <p:cNvGrpSpPr/>
          <p:nvPr/>
        </p:nvGrpSpPr>
        <p:grpSpPr>
          <a:xfrm>
            <a:off x="2228688" y="5574845"/>
            <a:ext cx="525412" cy="551538"/>
            <a:chOff x="2271552" y="5522141"/>
            <a:chExt cx="429768" cy="45113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CB1A04D-32C6-DD94-93F0-112A0AB569F6}"/>
                </a:ext>
              </a:extLst>
            </p:cNvPr>
            <p:cNvSpPr/>
            <p:nvPr/>
          </p:nvSpPr>
          <p:spPr>
            <a:xfrm>
              <a:off x="2273808" y="5522141"/>
              <a:ext cx="427512" cy="274320"/>
            </a:xfrm>
            <a:prstGeom prst="rect">
              <a:avLst/>
            </a:prstGeom>
            <a:solidFill>
              <a:srgbClr val="C6AA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Triangle 10">
              <a:extLst>
                <a:ext uri="{FF2B5EF4-FFF2-40B4-BE49-F238E27FC236}">
                  <a16:creationId xmlns:a16="http://schemas.microsoft.com/office/drawing/2014/main" id="{ECD1B49F-F6D5-37B1-151D-59DF82A3BAA8}"/>
                </a:ext>
              </a:extLst>
            </p:cNvPr>
            <p:cNvSpPr/>
            <p:nvPr/>
          </p:nvSpPr>
          <p:spPr>
            <a:xfrm rot="10800000">
              <a:off x="2271552" y="5790399"/>
              <a:ext cx="429768" cy="182880"/>
            </a:xfrm>
            <a:prstGeom prst="triangle">
              <a:avLst/>
            </a:prstGeom>
            <a:solidFill>
              <a:srgbClr val="C6AA7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43866456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6A8BB35-4B22-6BFE-A070-18FB3AB5F8B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SC with same specification for all </a:t>
            </a:r>
            <a:r>
              <a:rPr lang="en-US" b="1" dirty="0"/>
              <a:t>unaffected</a:t>
            </a:r>
            <a:r>
              <a:rPr lang="en-US" dirty="0"/>
              <a:t> units using the same donor pool</a:t>
            </a:r>
          </a:p>
          <a:p>
            <a:r>
              <a:rPr lang="en-US" dirty="0"/>
              <a:t>Get a distribution of the estimates and compare the actual result to this placebo distribution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3CC6C9B-D232-DC1C-A1FC-84F9F9ABB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Placebo Test: In Unit</a:t>
            </a:r>
          </a:p>
        </p:txBody>
      </p:sp>
    </p:spTree>
    <p:extLst>
      <p:ext uri="{BB962C8B-B14F-4D97-AF65-F5344CB8AC3E}">
        <p14:creationId xmlns:p14="http://schemas.microsoft.com/office/powerpoint/2010/main" val="168125481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90D6D5-C106-5D1D-959E-9CA4109078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Improve</a:t>
            </a:r>
          </a:p>
        </p:txBody>
      </p:sp>
    </p:spTree>
    <p:extLst>
      <p:ext uri="{BB962C8B-B14F-4D97-AF65-F5344CB8AC3E}">
        <p14:creationId xmlns:p14="http://schemas.microsoft.com/office/powerpoint/2010/main" val="3285077644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6E95380-ADDE-09D1-03F6-D3197449B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Extend Donor Pool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Extend History Time Frame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Compare to Placebo Test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Adjust Covariates and What We Match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A7983C33-CC11-541E-42C0-0B3B50649F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Options</a:t>
            </a:r>
          </a:p>
        </p:txBody>
      </p:sp>
    </p:spTree>
    <p:extLst>
      <p:ext uri="{BB962C8B-B14F-4D97-AF65-F5344CB8AC3E}">
        <p14:creationId xmlns:p14="http://schemas.microsoft.com/office/powerpoint/2010/main" val="138036919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93695F-676C-2990-E4EC-D676875110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2555631"/>
            <a:ext cx="11019724" cy="1338629"/>
          </a:xfrm>
        </p:spPr>
        <p:txBody>
          <a:bodyPr>
            <a:normAutofit/>
          </a:bodyPr>
          <a:lstStyle/>
          <a:p>
            <a:r>
              <a:rPr lang="en-US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03573192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89A8F5-A321-AFCF-00D0-D49DED0A2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Provide another approach to causal inference</a:t>
            </a:r>
          </a:p>
          <a:p>
            <a:r>
              <a:rPr lang="en-US" dirty="0"/>
              <a:t>Often have advantages in interpretability and description of assumptions</a:t>
            </a:r>
          </a:p>
          <a:p>
            <a:r>
              <a:rPr lang="en-US" dirty="0"/>
              <a:t>Target effect of specific change on specific unit</a:t>
            </a:r>
          </a:p>
          <a:p>
            <a:r>
              <a:rPr lang="en-US" dirty="0"/>
              <a:t>Another tool in the toolkit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EC5592-4E31-7A0D-2226-94C71661A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Quasi-Experiments: Advantages</a:t>
            </a:r>
          </a:p>
        </p:txBody>
      </p:sp>
    </p:spTree>
    <p:extLst>
      <p:ext uri="{BB962C8B-B14F-4D97-AF65-F5344CB8AC3E}">
        <p14:creationId xmlns:p14="http://schemas.microsoft.com/office/powerpoint/2010/main" val="1797154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9389A8F5-A321-AFCF-00D0-D49DED0A2A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Still require untestable assumptions</a:t>
            </a:r>
          </a:p>
          <a:p>
            <a:r>
              <a:rPr lang="en-US" dirty="0"/>
              <a:t>Can be hard to quantify uncertainty</a:t>
            </a:r>
          </a:p>
          <a:p>
            <a:r>
              <a:rPr lang="en-US" dirty="0"/>
              <a:t>Target ATT, not ATE (lower generalizability)</a:t>
            </a:r>
          </a:p>
          <a:p>
            <a:r>
              <a:rPr lang="en-US" dirty="0"/>
              <a:t>High SUTVA/consistency dependence</a:t>
            </a:r>
          </a:p>
          <a:p>
            <a:r>
              <a:rPr lang="en-US" dirty="0"/>
              <a:t>Tempting to extend but not always intuitive results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EC5592-4E31-7A0D-2226-94C71661A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Quasi-Experiments: Disadvantages</a:t>
            </a:r>
          </a:p>
        </p:txBody>
      </p:sp>
    </p:spTree>
    <p:extLst>
      <p:ext uri="{BB962C8B-B14F-4D97-AF65-F5344CB8AC3E}">
        <p14:creationId xmlns:p14="http://schemas.microsoft.com/office/powerpoint/2010/main" val="309542242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B54952B-6C31-1B61-71CB-7B68E6A381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Huntington-Klein, Nick. </a:t>
            </a:r>
            <a:r>
              <a:rPr lang="en-US" i="1" dirty="0"/>
              <a:t>The Effect: An Introduction to Research Design and Causality</a:t>
            </a:r>
            <a:r>
              <a:rPr lang="en-US" dirty="0"/>
              <a:t>. Boca Raton, FL: CRC Press, 2022. </a:t>
            </a:r>
            <a:r>
              <a:rPr lang="en-US" dirty="0">
                <a:hlinkClick r:id="rId2"/>
              </a:rPr>
              <a:t>https://theeffectbook.net/index.html</a:t>
            </a:r>
            <a:r>
              <a:rPr lang="en-US" dirty="0"/>
              <a:t>.</a:t>
            </a:r>
          </a:p>
          <a:p>
            <a:r>
              <a:rPr lang="en-US" dirty="0"/>
              <a:t>Cunningham, Scott. </a:t>
            </a:r>
            <a:r>
              <a:rPr lang="en-US" i="1" dirty="0"/>
              <a:t>Causal Inference: The Mixtape</a:t>
            </a:r>
            <a:r>
              <a:rPr lang="en-US" dirty="0"/>
              <a:t>. New Haven, CT: Yale U. Press, 2021. </a:t>
            </a:r>
            <a:r>
              <a:rPr lang="en-US" dirty="0">
                <a:hlinkClick r:id="rId3"/>
              </a:rPr>
              <a:t>https://mixtape.scunning.com</a:t>
            </a:r>
            <a:r>
              <a:rPr lang="en-US" dirty="0"/>
              <a:t>. </a:t>
            </a:r>
          </a:p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2CABC21-9629-389D-F32E-2E257B2EF3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Details</a:t>
            </a:r>
          </a:p>
        </p:txBody>
      </p:sp>
    </p:spTree>
    <p:extLst>
      <p:ext uri="{BB962C8B-B14F-4D97-AF65-F5344CB8AC3E}">
        <p14:creationId xmlns:p14="http://schemas.microsoft.com/office/powerpoint/2010/main" val="39445234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65EBBAE-20A9-7DD3-CD5E-A90DBC13DE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Outcome of Interest:</a:t>
            </a:r>
          </a:p>
          <a:p>
            <a:pPr lvl="1"/>
            <a:r>
              <a:rPr lang="en-US" dirty="0"/>
              <a:t>Innings?</a:t>
            </a:r>
          </a:p>
          <a:p>
            <a:pPr lvl="1"/>
            <a:r>
              <a:rPr lang="en-US" dirty="0"/>
              <a:t>Average Game Time?</a:t>
            </a:r>
          </a:p>
          <a:p>
            <a:pPr lvl="1"/>
            <a:r>
              <a:rPr lang="en-US" dirty="0"/>
              <a:t>Probability of Extra-Long Game?</a:t>
            </a:r>
          </a:p>
          <a:p>
            <a:pPr lvl="1"/>
            <a:r>
              <a:rPr lang="en-US" dirty="0"/>
              <a:t>Home Team Win Percentage?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F3DFE7E-9047-7F2D-32B2-3262F3F79F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Effects Will This Change Have?</a:t>
            </a:r>
          </a:p>
        </p:txBody>
      </p:sp>
    </p:spTree>
    <p:extLst>
      <p:ext uri="{BB962C8B-B14F-4D97-AF65-F5344CB8AC3E}">
        <p14:creationId xmlns:p14="http://schemas.microsoft.com/office/powerpoint/2010/main" val="23403802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 err="1" smtClean="0">
            <a:solidFill>
              <a:srgbClr val="63666A"/>
            </a:solidFill>
            <a:latin typeface="Source Sans Pro" panose="020B0503030403020204" pitchFamily="34" charset="0"/>
            <a:ea typeface="Source Sans Pro" panose="020B0503030403020204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478</TotalTime>
  <Words>1550</Words>
  <Application>Microsoft Macintosh PowerPoint</Application>
  <PresentationFormat>Widescreen</PresentationFormat>
  <Paragraphs>273</Paragraphs>
  <Slides>86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2" baseType="lpstr">
      <vt:lpstr>Arial</vt:lpstr>
      <vt:lpstr>Calibri</vt:lpstr>
      <vt:lpstr>Cambria Math</vt:lpstr>
      <vt:lpstr>Source Sans Pro</vt:lpstr>
      <vt:lpstr>Tw Cen MT</vt:lpstr>
      <vt:lpstr>Office Theme</vt:lpstr>
      <vt:lpstr>Quasi-Experiments for Policy Evaluation</vt:lpstr>
      <vt:lpstr>Outline</vt:lpstr>
      <vt:lpstr>Quasi-Experiments</vt:lpstr>
      <vt:lpstr>Quasi-Experiments</vt:lpstr>
      <vt:lpstr>Design-based causal inference</vt:lpstr>
      <vt:lpstr>MLB Throws a Curve: Baseball’s Rule Changes</vt:lpstr>
      <vt:lpstr>Pandemic Baseball</vt:lpstr>
      <vt:lpstr>PowerPoint Presentation</vt:lpstr>
      <vt:lpstr>What Effects Will This Change Have?</vt:lpstr>
      <vt:lpstr>Number of Innings</vt:lpstr>
      <vt:lpstr>Possible Analyses</vt:lpstr>
      <vt:lpstr>Our Goal</vt:lpstr>
      <vt:lpstr>Analysis Options</vt:lpstr>
      <vt:lpstr>Analysis Options</vt:lpstr>
      <vt:lpstr>Analysis Options</vt:lpstr>
      <vt:lpstr>The Season (Time) Series</vt:lpstr>
      <vt:lpstr>The Season (Time) Series</vt:lpstr>
      <vt:lpstr>Difference-in-Differences</vt:lpstr>
      <vt:lpstr>1854: Baseball in New York, Cholera in London (and also New York)</vt:lpstr>
      <vt:lpstr>Difference-in-Differences</vt:lpstr>
      <vt:lpstr>Estimate (Minutes)</vt:lpstr>
      <vt:lpstr>Assumptions for Counterfactual</vt:lpstr>
      <vt:lpstr>Statistical Formulation</vt:lpstr>
      <vt:lpstr>Counterfactual from Regression</vt:lpstr>
      <vt:lpstr>Generalizability</vt:lpstr>
      <vt:lpstr>Parallel Trends Assumption</vt:lpstr>
      <vt:lpstr>Parallel Trends Assumption</vt:lpstr>
      <vt:lpstr>Causal Uncertainty: Placebo Tests</vt:lpstr>
      <vt:lpstr>It Ain’t Over Til It’s Over</vt:lpstr>
      <vt:lpstr>Changing the Scale</vt:lpstr>
      <vt:lpstr>Changing the Scale</vt:lpstr>
      <vt:lpstr>Changing the Scale Changes the Assumptions</vt:lpstr>
      <vt:lpstr>Parallel Trends: Linear?</vt:lpstr>
      <vt:lpstr>Parallel Trends: Log?</vt:lpstr>
      <vt:lpstr>Results: Log Scale</vt:lpstr>
      <vt:lpstr>Results: Log Scale</vt:lpstr>
      <vt:lpstr>Results: Log Scale</vt:lpstr>
      <vt:lpstr>Extending to 2022</vt:lpstr>
      <vt:lpstr>Extending to 2022</vt:lpstr>
      <vt:lpstr>Complicating DiD</vt:lpstr>
      <vt:lpstr>Quasi-Experiments in Baseball …</vt:lpstr>
      <vt:lpstr>… and Beyond</vt:lpstr>
      <vt:lpstr>Synthetic Control: Shifting Trends</vt:lpstr>
      <vt:lpstr>Changes in Baseball Continue</vt:lpstr>
      <vt:lpstr>The Shift</vt:lpstr>
      <vt:lpstr>The Shift</vt:lpstr>
      <vt:lpstr>Shift Ban</vt:lpstr>
      <vt:lpstr>What is the Effect of the Shift?</vt:lpstr>
      <vt:lpstr>Zooming In</vt:lpstr>
      <vt:lpstr>Effect on Players</vt:lpstr>
      <vt:lpstr>Effect on Players</vt:lpstr>
      <vt:lpstr>Model Directly</vt:lpstr>
      <vt:lpstr>Causal Assumptions in Direct Modeling</vt:lpstr>
      <vt:lpstr>Available Player Data</vt:lpstr>
      <vt:lpstr>Available Player Data</vt:lpstr>
      <vt:lpstr>Why Not DiD?</vt:lpstr>
      <vt:lpstr>Synthetic Control: Idea and Math</vt:lpstr>
      <vt:lpstr>Synthetic Control: Idea</vt:lpstr>
      <vt:lpstr>Synthetic Control: Idea</vt:lpstr>
      <vt:lpstr>Synthetic Control: Notation</vt:lpstr>
      <vt:lpstr>Synthetic Control: Notation</vt:lpstr>
      <vt:lpstr>Example: California Tobacco Control</vt:lpstr>
      <vt:lpstr>Example: California Tobacco Control</vt:lpstr>
      <vt:lpstr>Challenges</vt:lpstr>
      <vt:lpstr>Consistency and Generalizability</vt:lpstr>
      <vt:lpstr>Consistency and Generalizability</vt:lpstr>
      <vt:lpstr>Consistency and Generalizability</vt:lpstr>
      <vt:lpstr>Missing Data, Unbalanced Panels, Variability</vt:lpstr>
      <vt:lpstr>Missing Data, Unbalanced Panels, Variability</vt:lpstr>
      <vt:lpstr>Missing Data, Unbalanced Panels, Variability</vt:lpstr>
      <vt:lpstr>Assumptions</vt:lpstr>
      <vt:lpstr>My Approach &amp; Results</vt:lpstr>
      <vt:lpstr>Decisions</vt:lpstr>
      <vt:lpstr>Decisions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Placebo Test: In Unit</vt:lpstr>
      <vt:lpstr>How to Improve</vt:lpstr>
      <vt:lpstr>Options</vt:lpstr>
      <vt:lpstr>Conclusion</vt:lpstr>
      <vt:lpstr>Quasi-Experiments: Advantages</vt:lpstr>
      <vt:lpstr>Quasi-Experiments: Disadvantages</vt:lpstr>
      <vt:lpstr>More Details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Aidan Gallagher</dc:creator>
  <cp:lastModifiedBy>Kennedy-Shaffer, Lee</cp:lastModifiedBy>
  <cp:revision>84</cp:revision>
  <cp:lastPrinted>2025-03-20T20:36:56Z</cp:lastPrinted>
  <dcterms:created xsi:type="dcterms:W3CDTF">2020-05-07T16:58:00Z</dcterms:created>
  <dcterms:modified xsi:type="dcterms:W3CDTF">2025-03-21T01:29:45Z</dcterms:modified>
</cp:coreProperties>
</file>